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35" r:id="rId3"/>
  </p:sldMasterIdLst>
  <p:notesMasterIdLst>
    <p:notesMasterId r:id="rId11"/>
  </p:notesMasterIdLst>
  <p:sldIdLst>
    <p:sldId id="1867" r:id="rId4"/>
    <p:sldId id="256" r:id="rId5"/>
    <p:sldId id="300" r:id="rId6"/>
    <p:sldId id="302" r:id="rId7"/>
    <p:sldId id="1931" r:id="rId8"/>
    <p:sldId id="1938" r:id="rId9"/>
    <p:sldId id="1918" r:id="rId10"/>
  </p:sldIdLst>
  <p:sldSz cx="9144000" cy="6858000" type="screen4x3"/>
  <p:notesSz cx="6858000" cy="9926638"/>
  <p:embeddedFontLst>
    <p:embeddedFont>
      <p:font typeface="Bradesco Sans" panose="00000500000000000000" pitchFamily="2" charset="0"/>
      <p:regular r:id="rId12"/>
      <p:bold r:id="rId13"/>
      <p:italic r:id="rId14"/>
      <p:boldItalic r:id="rId15"/>
    </p:embeddedFont>
    <p:embeddedFont>
      <p:font typeface="Bradesco Sans Light" panose="00000400000000000000" pitchFamily="2" charset="0"/>
      <p:regular r:id="rId16"/>
      <p:italic r:id="rId17"/>
    </p:embeddedFont>
    <p:embeddedFont>
      <p:font typeface="Bradesco Sans SemiBold" panose="00000700000000000000" pitchFamily="2" charset="0"/>
      <p:bold r:id="rId18"/>
      <p:boldItalic r:id="rId19"/>
    </p:embeddedFont>
    <p:embeddedFont>
      <p:font typeface="Bradesco Sans Thin" panose="00000300000000000000" pitchFamily="2" charset="0"/>
      <p:regular r:id="rId20"/>
      <p: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1" orient="horz" pos="4161" userDrawn="1">
          <p15:clr>
            <a:srgbClr val="A4A3A4"/>
          </p15:clr>
        </p15:guide>
        <p15:guide id="10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0000"/>
    <a:srgbClr val="19416E"/>
    <a:srgbClr val="5B080C"/>
    <a:srgbClr val="7D7979"/>
    <a:srgbClr val="8A8686"/>
    <a:srgbClr val="313131"/>
    <a:srgbClr val="C00000"/>
    <a:srgbClr val="0078B7"/>
    <a:srgbClr val="CC092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10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200" y="138"/>
      </p:cViewPr>
      <p:guideLst>
        <p:guide orient="horz" pos="4161"/>
        <p:guide pos="2880"/>
      </p:guideLst>
    </p:cSldViewPr>
  </p:slideViewPr>
  <p:outlineViewPr>
    <p:cViewPr>
      <p:scale>
        <a:sx n="33" d="100"/>
        <a:sy n="33" d="100"/>
      </p:scale>
      <p:origin x="0" y="303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2"/>
            <a:ext cx="2971592" cy="496503"/>
          </a:xfrm>
          <a:prstGeom prst="rect">
            <a:avLst/>
          </a:prstGeom>
        </p:spPr>
        <p:txBody>
          <a:bodyPr vert="horz" lIns="92069" tIns="46030" rIns="92069" bIns="460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43" y="12"/>
            <a:ext cx="2971592" cy="496503"/>
          </a:xfrm>
          <a:prstGeom prst="rect">
            <a:avLst/>
          </a:prstGeom>
        </p:spPr>
        <p:txBody>
          <a:bodyPr vert="horz" lIns="92069" tIns="46030" rIns="92069" bIns="46030" rtlCol="0"/>
          <a:lstStyle>
            <a:lvl1pPr algn="r">
              <a:defRPr sz="1200"/>
            </a:lvl1pPr>
          </a:lstStyle>
          <a:p>
            <a:fld id="{84588670-F9FE-421D-B799-3329DE166039}" type="datetimeFigureOut">
              <a:rPr lang="pt-BR" smtClean="0"/>
              <a:pPr/>
              <a:t>21/08/2024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9" tIns="46030" rIns="92069" bIns="460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7" y="4715932"/>
            <a:ext cx="5485773" cy="4466816"/>
          </a:xfrm>
          <a:prstGeom prst="rect">
            <a:avLst/>
          </a:prstGeom>
        </p:spPr>
        <p:txBody>
          <a:bodyPr vert="horz" lIns="92069" tIns="46030" rIns="92069" bIns="4603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436"/>
            <a:ext cx="2971592" cy="496503"/>
          </a:xfrm>
          <a:prstGeom prst="rect">
            <a:avLst/>
          </a:prstGeom>
        </p:spPr>
        <p:txBody>
          <a:bodyPr vert="horz" lIns="92069" tIns="46030" rIns="92069" bIns="460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43" y="9428436"/>
            <a:ext cx="2971592" cy="496503"/>
          </a:xfrm>
          <a:prstGeom prst="rect">
            <a:avLst/>
          </a:prstGeom>
        </p:spPr>
        <p:txBody>
          <a:bodyPr vert="horz" lIns="92069" tIns="46030" rIns="92069" bIns="46030" rtlCol="0" anchor="b"/>
          <a:lstStyle>
            <a:lvl1pPr algn="r">
              <a:defRPr sz="1200"/>
            </a:lvl1pPr>
          </a:lstStyle>
          <a:p>
            <a:fld id="{2646C69D-FC71-461D-8F10-E648D928BC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15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>
          <a:xfrm>
            <a:off x="-34925" y="685799"/>
            <a:ext cx="9178925" cy="3362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indent="-108000">
              <a:spcBef>
                <a:spcPts val="200"/>
              </a:spcBef>
              <a:spcAft>
                <a:spcPts val="800"/>
              </a:spcAft>
            </a:pPr>
            <a:r>
              <a:rPr lang="pt-BR" sz="1000" b="1" dirty="0">
                <a:solidFill>
                  <a:schemeClr val="bg1"/>
                </a:solidFill>
                <a:latin typeface="Bradesco Sans" panose="00000500000000000000" pitchFamily="2" charset="0"/>
              </a:rPr>
              <a:t>Opcional, a utilização de foto ou não neste espaço. Deletar área cinza em caso de não utilização da foto</a:t>
            </a:r>
            <a:endParaRPr lang="en-US" sz="1000" b="1" dirty="0" err="1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D3EA6C7-5DE2-468E-A755-B874B726899F}"/>
              </a:ext>
            </a:extLst>
          </p:cNvPr>
          <p:cNvGrpSpPr/>
          <p:nvPr userDrawn="1"/>
        </p:nvGrpSpPr>
        <p:grpSpPr>
          <a:xfrm>
            <a:off x="-998220" y="4700515"/>
            <a:ext cx="1823624" cy="1991902"/>
            <a:chOff x="-200140" y="4887470"/>
            <a:chExt cx="3586540" cy="3917495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5D9591A1-9F47-4463-AAFE-8C5659C1E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191102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DF4C056-A754-4A84-AE05-4668139D4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299738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CD613A66-FC0A-4E87-80E3-4F079EAA2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408374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795A9C05-FC50-41EA-9D2B-925D8F798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517010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72F8B00-4557-4960-AAEA-5A3F8D98E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625646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EFF90B4D-503E-4981-9BFB-3D08CFF36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734275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A26E9456-0FD0-43B5-B594-1B8070D90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539286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3DC29000-2A83-4536-B715-53227D310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647922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C5A9631-2258-4F3A-BD93-0A10EFF1E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756558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86023B67-70CD-4A9C-B20C-FC5F7D1DF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865194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45A9A89C-D07E-48E2-AC6B-EFD5B9AF0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973830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8D36F97A-D058-4793-82E2-EB9E090E98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082466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1855161A-BFDA-413E-BAEB-8DA338E1A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4887470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DB1D8B6-7C68-4A17-B980-C6FE88DE9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4996106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35C5C269-4EB1-40A7-9698-5FDB133890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104742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08AD7C0C-4055-4358-82AA-9F4088003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213378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BD69DE58-6077-4A1A-95B8-C4BAFDD6D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322014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E07F380E-B5C0-4EFA-9390-6197F4CCB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430650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aralelogramo 27"/>
          <p:cNvSpPr/>
          <p:nvPr userDrawn="1"/>
        </p:nvSpPr>
        <p:spPr>
          <a:xfrm rot="19787583">
            <a:off x="-345145" y="4923024"/>
            <a:ext cx="1339259" cy="83758"/>
          </a:xfrm>
          <a:prstGeom prst="parallelogram">
            <a:avLst>
              <a:gd name="adj" fmla="val 58624"/>
            </a:avLst>
          </a:prstGeom>
          <a:solidFill>
            <a:schemeClr val="accent1"/>
          </a:solidFill>
          <a:ln w="3175">
            <a:noFill/>
            <a:headEnd type="none" w="sm" len="sm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>
              <a:solidFill>
                <a:schemeClr val="tx2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29" name="Group 4"/>
          <p:cNvGrpSpPr>
            <a:grpSpLocks noChangeAspect="1"/>
          </p:cNvGrpSpPr>
          <p:nvPr userDrawn="1"/>
        </p:nvGrpSpPr>
        <p:grpSpPr bwMode="auto">
          <a:xfrm>
            <a:off x="7354578" y="306054"/>
            <a:ext cx="1389063" cy="244896"/>
            <a:chOff x="-2450" y="1322"/>
            <a:chExt cx="10662" cy="1678"/>
          </a:xfrm>
          <a:solidFill>
            <a:schemeClr val="accent1"/>
          </a:solidFill>
        </p:grpSpPr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5" name="Espaço Reservado para Imagem 4"/>
          <p:cNvSpPr>
            <a:spLocks noGrp="1"/>
          </p:cNvSpPr>
          <p:nvPr>
            <p:ph type="pic" sz="quarter" idx="11" hasCustomPrompt="1"/>
          </p:nvPr>
        </p:nvSpPr>
        <p:spPr>
          <a:xfrm>
            <a:off x="6804025" y="4476750"/>
            <a:ext cx="1944689" cy="94185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indent="-108000">
              <a:spcBef>
                <a:spcPts val="200"/>
              </a:spcBef>
              <a:spcAft>
                <a:spcPts val="800"/>
              </a:spcAft>
            </a:pPr>
            <a:r>
              <a:rPr lang="en-US" sz="1000" b="1" dirty="0">
                <a:solidFill>
                  <a:schemeClr val="bg1"/>
                </a:solidFill>
                <a:latin typeface="Bradesco Sans" panose="00000500000000000000" pitchFamily="2" charset="0"/>
              </a:rPr>
              <a:t>Logo da </a:t>
            </a:r>
            <a:r>
              <a:rPr lang="en-US" sz="1000" b="1" dirty="0" err="1">
                <a:solidFill>
                  <a:schemeClr val="bg1"/>
                </a:solidFill>
                <a:latin typeface="Bradesco Sans" panose="00000500000000000000" pitchFamily="2" charset="0"/>
              </a:rPr>
              <a:t>companhia</a:t>
            </a:r>
            <a:endParaRPr lang="en-US" sz="1000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1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1" y="1390339"/>
            <a:ext cx="588428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1" y="1578751"/>
            <a:ext cx="588428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6625421" y="1390339"/>
            <a:ext cx="2122168" cy="184666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6625421" y="1578751"/>
            <a:ext cx="2122168" cy="1384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21829"/>
            <a:ext cx="5883825" cy="4515459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quarter" idx="114"/>
          </p:nvPr>
        </p:nvSpPr>
        <p:spPr>
          <a:xfrm>
            <a:off x="6625029" y="1721829"/>
            <a:ext cx="2121733" cy="4515459"/>
          </a:xfrm>
          <a:prstGeom prst="rect">
            <a:avLst/>
          </a:prstGeom>
        </p:spPr>
        <p:txBody>
          <a:bodyPr lIns="18000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2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0973"/>
            <a:ext cx="19021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69385"/>
            <a:ext cx="190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2463"/>
            <a:ext cx="1902023" cy="4524825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2554869" y="1380973"/>
            <a:ext cx="61811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2554869" y="1569385"/>
            <a:ext cx="618114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15"/>
          </p:nvPr>
        </p:nvSpPr>
        <p:spPr>
          <a:xfrm>
            <a:off x="2554719" y="1712463"/>
            <a:ext cx="6193994" cy="4524825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6846690" y="1380973"/>
            <a:ext cx="19021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6846690" y="1569385"/>
            <a:ext cx="190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12"/>
          </p:nvPr>
        </p:nvSpPr>
        <p:spPr>
          <a:xfrm>
            <a:off x="6846690" y="1712463"/>
            <a:ext cx="1902023" cy="4524825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539900" y="1380973"/>
            <a:ext cx="61811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539900" y="1569385"/>
            <a:ext cx="618114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15"/>
          </p:nvPr>
        </p:nvSpPr>
        <p:spPr>
          <a:xfrm>
            <a:off x="539750" y="1712463"/>
            <a:ext cx="6193994" cy="4524825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0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3997"/>
            <a:ext cx="82034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2409"/>
            <a:ext cx="82034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5487"/>
            <a:ext cx="8202811" cy="200160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545902" y="3905524"/>
            <a:ext cx="82034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545902" y="4093936"/>
            <a:ext cx="82034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15"/>
          </p:nvPr>
        </p:nvSpPr>
        <p:spPr>
          <a:xfrm>
            <a:off x="545902" y="4237014"/>
            <a:ext cx="8202811" cy="200160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0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539752" y="1376539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539752" y="1564951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8"/>
          </p:nvPr>
        </p:nvSpPr>
        <p:spPr>
          <a:xfrm>
            <a:off x="539750" y="1708029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4733061" y="1376539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4733061" y="1564951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quarter" idx="121"/>
          </p:nvPr>
        </p:nvSpPr>
        <p:spPr>
          <a:xfrm>
            <a:off x="4733059" y="1708029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22"/>
          </p:nvPr>
        </p:nvSpPr>
        <p:spPr>
          <a:xfrm>
            <a:off x="539752" y="3898067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3"/>
          </p:nvPr>
        </p:nvSpPr>
        <p:spPr>
          <a:xfrm>
            <a:off x="539752" y="4086479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24"/>
          </p:nvPr>
        </p:nvSpPr>
        <p:spPr>
          <a:xfrm>
            <a:off x="539750" y="4229557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6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539752" y="1376539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539752" y="1564951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8"/>
          </p:nvPr>
        </p:nvSpPr>
        <p:spPr>
          <a:xfrm>
            <a:off x="539750" y="1708029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22"/>
          </p:nvPr>
        </p:nvSpPr>
        <p:spPr>
          <a:xfrm>
            <a:off x="539752" y="3898067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3"/>
          </p:nvPr>
        </p:nvSpPr>
        <p:spPr>
          <a:xfrm>
            <a:off x="539752" y="4086479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24"/>
          </p:nvPr>
        </p:nvSpPr>
        <p:spPr>
          <a:xfrm>
            <a:off x="539750" y="4229557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25"/>
          </p:nvPr>
        </p:nvSpPr>
        <p:spPr>
          <a:xfrm>
            <a:off x="4733061" y="3898067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26"/>
          </p:nvPr>
        </p:nvSpPr>
        <p:spPr>
          <a:xfrm>
            <a:off x="4733061" y="4086479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quarter" idx="127"/>
          </p:nvPr>
        </p:nvSpPr>
        <p:spPr>
          <a:xfrm>
            <a:off x="4733059" y="4229557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4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539752" y="1376539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539752" y="1564951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18"/>
          </p:nvPr>
        </p:nvSpPr>
        <p:spPr>
          <a:xfrm>
            <a:off x="539750" y="1708029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4733061" y="1376539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4733061" y="1564951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quarter" idx="121"/>
          </p:nvPr>
        </p:nvSpPr>
        <p:spPr>
          <a:xfrm>
            <a:off x="4733059" y="1708029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25"/>
          </p:nvPr>
        </p:nvSpPr>
        <p:spPr>
          <a:xfrm>
            <a:off x="4733061" y="3898067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26"/>
          </p:nvPr>
        </p:nvSpPr>
        <p:spPr>
          <a:xfrm>
            <a:off x="4733061" y="4086479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quarter" idx="127"/>
          </p:nvPr>
        </p:nvSpPr>
        <p:spPr>
          <a:xfrm>
            <a:off x="4733059" y="4229557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539752" y="1376539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539752" y="1564951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quarter" idx="118"/>
          </p:nvPr>
        </p:nvSpPr>
        <p:spPr>
          <a:xfrm>
            <a:off x="539750" y="1708029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4733061" y="1376539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4733061" y="1564951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quarter" idx="121"/>
          </p:nvPr>
        </p:nvSpPr>
        <p:spPr>
          <a:xfrm>
            <a:off x="4733059" y="1708029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122"/>
          </p:nvPr>
        </p:nvSpPr>
        <p:spPr>
          <a:xfrm>
            <a:off x="539752" y="3898067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23"/>
          </p:nvPr>
        </p:nvSpPr>
        <p:spPr>
          <a:xfrm>
            <a:off x="539752" y="4086479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sz="quarter" idx="124"/>
          </p:nvPr>
        </p:nvSpPr>
        <p:spPr>
          <a:xfrm>
            <a:off x="539750" y="4229557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25"/>
          </p:nvPr>
        </p:nvSpPr>
        <p:spPr>
          <a:xfrm>
            <a:off x="4733061" y="3898067"/>
            <a:ext cx="40185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126"/>
          </p:nvPr>
        </p:nvSpPr>
        <p:spPr>
          <a:xfrm>
            <a:off x="4733061" y="4086479"/>
            <a:ext cx="40185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sz="quarter" idx="127"/>
          </p:nvPr>
        </p:nvSpPr>
        <p:spPr>
          <a:xfrm>
            <a:off x="4733059" y="4229557"/>
            <a:ext cx="4018247" cy="2007732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00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3" y="1376363"/>
            <a:ext cx="263089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3" y="1564775"/>
            <a:ext cx="26308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2"/>
          </p:nvPr>
        </p:nvSpPr>
        <p:spPr>
          <a:xfrm>
            <a:off x="545903" y="1707853"/>
            <a:ext cx="2630686" cy="202757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3327340" y="1376363"/>
            <a:ext cx="263089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3327340" y="1564775"/>
            <a:ext cx="26308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quarter" idx="115"/>
          </p:nvPr>
        </p:nvSpPr>
        <p:spPr>
          <a:xfrm>
            <a:off x="3327340" y="1707853"/>
            <a:ext cx="2630686" cy="202757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6108777" y="1376363"/>
            <a:ext cx="263089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6108777" y="1564775"/>
            <a:ext cx="26308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sz="quarter" idx="118"/>
          </p:nvPr>
        </p:nvSpPr>
        <p:spPr>
          <a:xfrm>
            <a:off x="6108777" y="1707853"/>
            <a:ext cx="2630686" cy="202757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545903" y="3880705"/>
            <a:ext cx="263089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545903" y="4069117"/>
            <a:ext cx="26308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sz="quarter" idx="121"/>
          </p:nvPr>
        </p:nvSpPr>
        <p:spPr>
          <a:xfrm>
            <a:off x="545903" y="4212195"/>
            <a:ext cx="2630686" cy="202757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122"/>
          </p:nvPr>
        </p:nvSpPr>
        <p:spPr>
          <a:xfrm>
            <a:off x="3327340" y="3880705"/>
            <a:ext cx="263089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sz="quarter" idx="123"/>
          </p:nvPr>
        </p:nvSpPr>
        <p:spPr>
          <a:xfrm>
            <a:off x="3327340" y="4069117"/>
            <a:ext cx="26308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sz="quarter" idx="124"/>
          </p:nvPr>
        </p:nvSpPr>
        <p:spPr>
          <a:xfrm>
            <a:off x="3327340" y="4212195"/>
            <a:ext cx="2630686" cy="202757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125"/>
          </p:nvPr>
        </p:nvSpPr>
        <p:spPr>
          <a:xfrm>
            <a:off x="6108777" y="3880705"/>
            <a:ext cx="263089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126"/>
          </p:nvPr>
        </p:nvSpPr>
        <p:spPr>
          <a:xfrm>
            <a:off x="6108777" y="4069117"/>
            <a:ext cx="263089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sz="quarter" idx="127"/>
          </p:nvPr>
        </p:nvSpPr>
        <p:spPr>
          <a:xfrm>
            <a:off x="6108777" y="4212195"/>
            <a:ext cx="2630686" cy="202757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6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21"/>
          </p:nvPr>
        </p:nvSpPr>
        <p:spPr>
          <a:xfrm>
            <a:off x="6691314" y="1717358"/>
            <a:ext cx="2057400" cy="4519930"/>
          </a:xfrm>
          <a:prstGeom prst="rect">
            <a:avLst/>
          </a:prstGeom>
        </p:spPr>
        <p:txBody>
          <a:bodyPr lIns="10800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3" y="1574280"/>
            <a:ext cx="19008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2"/>
          </p:nvPr>
        </p:nvSpPr>
        <p:spPr>
          <a:xfrm>
            <a:off x="545903" y="1717358"/>
            <a:ext cx="1900800" cy="451993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3" y="1385868"/>
            <a:ext cx="19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2512218" y="1385868"/>
            <a:ext cx="2023272" cy="18466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2512216" y="1574280"/>
            <a:ext cx="2023272" cy="1384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15"/>
          </p:nvPr>
        </p:nvSpPr>
        <p:spPr>
          <a:xfrm>
            <a:off x="2512219" y="1717358"/>
            <a:ext cx="2023272" cy="4519930"/>
          </a:xfrm>
          <a:prstGeom prst="rect">
            <a:avLst/>
          </a:prstGeom>
        </p:spPr>
        <p:txBody>
          <a:bodyPr lIns="10800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4600573" y="1385868"/>
            <a:ext cx="2025655" cy="18466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4600573" y="1574280"/>
            <a:ext cx="2025655" cy="1384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118"/>
          </p:nvPr>
        </p:nvSpPr>
        <p:spPr>
          <a:xfrm>
            <a:off x="4600575" y="1717358"/>
            <a:ext cx="2025655" cy="4519930"/>
          </a:xfrm>
          <a:prstGeom prst="rect">
            <a:avLst/>
          </a:prstGeom>
        </p:spPr>
        <p:txBody>
          <a:bodyPr lIns="10800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6691313" y="1385868"/>
            <a:ext cx="2057400" cy="18466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6691313" y="1574280"/>
            <a:ext cx="2057400" cy="1384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85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Agrupar 43"/>
          <p:cNvGrpSpPr/>
          <p:nvPr userDrawn="1"/>
        </p:nvGrpSpPr>
        <p:grpSpPr>
          <a:xfrm>
            <a:off x="-752030" y="-641129"/>
            <a:ext cx="3638457" cy="3550302"/>
            <a:chOff x="-752030" y="-641129"/>
            <a:chExt cx="3638457" cy="3550302"/>
          </a:xfrm>
        </p:grpSpPr>
        <p:sp>
          <p:nvSpPr>
            <p:cNvPr id="43" name="Forma Livre 42"/>
            <p:cNvSpPr/>
            <p:nvPr/>
          </p:nvSpPr>
          <p:spPr>
            <a:xfrm rot="19800000" flipV="1">
              <a:off x="-752030" y="-641129"/>
              <a:ext cx="3638457" cy="1575498"/>
            </a:xfrm>
            <a:custGeom>
              <a:avLst/>
              <a:gdLst>
                <a:gd name="connsiteX0" fmla="*/ 909614 w 3638457"/>
                <a:gd name="connsiteY0" fmla="*/ 1575498 h 1575498"/>
                <a:gd name="connsiteX1" fmla="*/ 3638457 w 3638457"/>
                <a:gd name="connsiteY1" fmla="*/ 0 h 1575498"/>
                <a:gd name="connsiteX2" fmla="*/ 0 w 3638457"/>
                <a:gd name="connsiteY2" fmla="*/ 0 h 157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8457" h="1575498">
                  <a:moveTo>
                    <a:pt x="909614" y="1575498"/>
                  </a:moveTo>
                  <a:lnTo>
                    <a:pt x="36384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headEnd type="none"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sz="900" dirty="0">
                <a:solidFill>
                  <a:schemeClr val="tx2"/>
                </a:solidFill>
                <a:latin typeface="Bradesco Sans" panose="00000500000000000000" pitchFamily="2" charset="0"/>
              </a:endParaRPr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ABC92F8-89AE-124B-A97D-60E6E80EE0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31269" y="69781"/>
              <a:ext cx="1786620" cy="2839392"/>
              <a:chOff x="-12" y="3333"/>
              <a:chExt cx="2606" cy="4070"/>
            </a:xfrm>
          </p:grpSpPr>
          <p:sp>
            <p:nvSpPr>
              <p:cNvPr id="6" name="Line 29">
                <a:extLst>
                  <a:ext uri="{FF2B5EF4-FFF2-40B4-BE49-F238E27FC236}">
                    <a16:creationId xmlns:a16="http://schemas.microsoft.com/office/drawing/2014/main" id="{67DC2A0C-5C3F-2C40-B003-90FECC417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" y="3570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7" name="Line 30">
                <a:extLst>
                  <a:ext uri="{FF2B5EF4-FFF2-40B4-BE49-F238E27FC236}">
                    <a16:creationId xmlns:a16="http://schemas.microsoft.com/office/drawing/2014/main" id="{BB20E1CD-6696-D144-9EED-673D49CD1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3688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" name="Line 31">
                <a:extLst>
                  <a:ext uri="{FF2B5EF4-FFF2-40B4-BE49-F238E27FC236}">
                    <a16:creationId xmlns:a16="http://schemas.microsoft.com/office/drawing/2014/main" id="{5E319C3E-F1DC-7A4E-B160-91339001D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" y="3807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" name="Line 32">
                <a:extLst>
                  <a:ext uri="{FF2B5EF4-FFF2-40B4-BE49-F238E27FC236}">
                    <a16:creationId xmlns:a16="http://schemas.microsoft.com/office/drawing/2014/main" id="{F7ED6E84-E912-3140-A038-02F210045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3333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Line 33">
                <a:extLst>
                  <a:ext uri="{FF2B5EF4-FFF2-40B4-BE49-F238E27FC236}">
                    <a16:creationId xmlns:a16="http://schemas.microsoft.com/office/drawing/2014/main" id="{45330161-6917-F243-BC1D-C82229E49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" y="4162"/>
                <a:ext cx="2581" cy="1469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" name="Line 34">
                <a:extLst>
                  <a:ext uri="{FF2B5EF4-FFF2-40B4-BE49-F238E27FC236}">
                    <a16:creationId xmlns:a16="http://schemas.microsoft.com/office/drawing/2014/main" id="{3011B5CD-0F6D-8145-82A2-BC06DDA96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" y="3925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" name="Line 35">
                <a:extLst>
                  <a:ext uri="{FF2B5EF4-FFF2-40B4-BE49-F238E27FC236}">
                    <a16:creationId xmlns:a16="http://schemas.microsoft.com/office/drawing/2014/main" id="{D148D094-1D68-F84C-98D9-1706E23D1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" y="4043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" name="Line 36">
                <a:extLst>
                  <a:ext uri="{FF2B5EF4-FFF2-40B4-BE49-F238E27FC236}">
                    <a16:creationId xmlns:a16="http://schemas.microsoft.com/office/drawing/2014/main" id="{E49B335C-04FF-5746-BADD-E50B4D465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" y="3451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" name="Line 37">
                <a:extLst>
                  <a:ext uri="{FF2B5EF4-FFF2-40B4-BE49-F238E27FC236}">
                    <a16:creationId xmlns:a16="http://schemas.microsoft.com/office/drawing/2014/main" id="{71EC37DF-C975-1747-BC2D-193750472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" y="5934"/>
                <a:ext cx="2581" cy="1469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Line 38">
                <a:extLst>
                  <a:ext uri="{FF2B5EF4-FFF2-40B4-BE49-F238E27FC236}">
                    <a16:creationId xmlns:a16="http://schemas.microsoft.com/office/drawing/2014/main" id="{01F4B6DC-D76E-FB40-A556-A2C877473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" y="5816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6" name="Line 39">
                <a:extLst>
                  <a:ext uri="{FF2B5EF4-FFF2-40B4-BE49-F238E27FC236}">
                    <a16:creationId xmlns:a16="http://schemas.microsoft.com/office/drawing/2014/main" id="{DA4B6E76-7B30-164E-88C7-0C7ABA475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" y="5579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7" name="Line 40">
                <a:extLst>
                  <a:ext uri="{FF2B5EF4-FFF2-40B4-BE49-F238E27FC236}">
                    <a16:creationId xmlns:a16="http://schemas.microsoft.com/office/drawing/2014/main" id="{39EE7D36-305F-C944-85A9-6F4D40151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5697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8" name="Line 41">
                <a:extLst>
                  <a:ext uri="{FF2B5EF4-FFF2-40B4-BE49-F238E27FC236}">
                    <a16:creationId xmlns:a16="http://schemas.microsoft.com/office/drawing/2014/main" id="{2D6B1DEC-53D4-3C42-BB2B-DA4F6CEEE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4279"/>
                <a:ext cx="2581" cy="1469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9" name="Line 42">
                <a:extLst>
                  <a:ext uri="{FF2B5EF4-FFF2-40B4-BE49-F238E27FC236}">
                    <a16:creationId xmlns:a16="http://schemas.microsoft.com/office/drawing/2014/main" id="{3067EB84-3C88-F045-923B-613538DC3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4397"/>
                <a:ext cx="2581" cy="1469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Line 43">
                <a:extLst>
                  <a:ext uri="{FF2B5EF4-FFF2-40B4-BE49-F238E27FC236}">
                    <a16:creationId xmlns:a16="http://schemas.microsoft.com/office/drawing/2014/main" id="{5327AC89-851E-CE4C-88F1-E14D2518C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5105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Line 44">
                <a:extLst>
                  <a:ext uri="{FF2B5EF4-FFF2-40B4-BE49-F238E27FC236}">
                    <a16:creationId xmlns:a16="http://schemas.microsoft.com/office/drawing/2014/main" id="{BC94CCC9-C758-FD48-B3AA-C32000433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5342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Line 45">
                <a:extLst>
                  <a:ext uri="{FF2B5EF4-FFF2-40B4-BE49-F238E27FC236}">
                    <a16:creationId xmlns:a16="http://schemas.microsoft.com/office/drawing/2014/main" id="{F20C6608-C8C4-0D43-BA00-7B9282573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4514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Line 46">
                <a:extLst>
                  <a:ext uri="{FF2B5EF4-FFF2-40B4-BE49-F238E27FC236}">
                    <a16:creationId xmlns:a16="http://schemas.microsoft.com/office/drawing/2014/main" id="{B66E3A58-DE8C-1D45-B388-B3CECD8F3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4633"/>
                <a:ext cx="2581" cy="1469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Line 47">
                <a:extLst>
                  <a:ext uri="{FF2B5EF4-FFF2-40B4-BE49-F238E27FC236}">
                    <a16:creationId xmlns:a16="http://schemas.microsoft.com/office/drawing/2014/main" id="{6132EF4C-3EAE-1748-9C3A-886870119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4750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Line 48">
                <a:extLst>
                  <a:ext uri="{FF2B5EF4-FFF2-40B4-BE49-F238E27FC236}">
                    <a16:creationId xmlns:a16="http://schemas.microsoft.com/office/drawing/2014/main" id="{F25D126C-A3EC-B848-A333-4BC2F5023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4868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Line 49">
                <a:extLst>
                  <a:ext uri="{FF2B5EF4-FFF2-40B4-BE49-F238E27FC236}">
                    <a16:creationId xmlns:a16="http://schemas.microsoft.com/office/drawing/2014/main" id="{0A592D9B-2D16-FA4B-895E-5EC6FF99E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4987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Line 50">
                <a:extLst>
                  <a:ext uri="{FF2B5EF4-FFF2-40B4-BE49-F238E27FC236}">
                    <a16:creationId xmlns:a16="http://schemas.microsoft.com/office/drawing/2014/main" id="{FFEA977D-EC34-E34E-943F-0559402B1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5224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Line 51">
                <a:extLst>
                  <a:ext uri="{FF2B5EF4-FFF2-40B4-BE49-F238E27FC236}">
                    <a16:creationId xmlns:a16="http://schemas.microsoft.com/office/drawing/2014/main" id="{D2D2FE80-97A4-014A-B286-8CB5E3298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" y="5460"/>
                <a:ext cx="2581" cy="1470"/>
              </a:xfrm>
              <a:prstGeom prst="line">
                <a:avLst/>
              </a:prstGeom>
              <a:noFill/>
              <a:ln w="22225" cap="flat">
                <a:solidFill>
                  <a:schemeClr val="bg1">
                    <a:alpha val="52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29" name="Freeform 5">
            <a:extLst>
              <a:ext uri="{FF2B5EF4-FFF2-40B4-BE49-F238E27FC236}">
                <a16:creationId xmlns:a16="http://schemas.microsoft.com/office/drawing/2014/main" id="{A5F6291F-4B69-B249-A199-522F8AFFB0A6}"/>
              </a:ext>
            </a:extLst>
          </p:cNvPr>
          <p:cNvSpPr>
            <a:spLocks/>
          </p:cNvSpPr>
          <p:nvPr userDrawn="1"/>
        </p:nvSpPr>
        <p:spPr bwMode="auto">
          <a:xfrm>
            <a:off x="7732021" y="5243370"/>
            <a:ext cx="1450079" cy="1614630"/>
          </a:xfrm>
          <a:custGeom>
            <a:avLst/>
            <a:gdLst>
              <a:gd name="T0" fmla="*/ 1255 w 1255"/>
              <a:gd name="T1" fmla="*/ 0 h 1377"/>
              <a:gd name="T2" fmla="*/ 0 w 1255"/>
              <a:gd name="T3" fmla="*/ 714 h 1377"/>
              <a:gd name="T4" fmla="*/ 0 w 1255"/>
              <a:gd name="T5" fmla="*/ 1377 h 1377"/>
              <a:gd name="T6" fmla="*/ 1255 w 1255"/>
              <a:gd name="T7" fmla="*/ 687 h 1377"/>
              <a:gd name="T8" fmla="*/ 1255 w 1255"/>
              <a:gd name="T9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5" h="1377">
                <a:moveTo>
                  <a:pt x="1255" y="0"/>
                </a:moveTo>
                <a:lnTo>
                  <a:pt x="0" y="714"/>
                </a:lnTo>
                <a:lnTo>
                  <a:pt x="0" y="1377"/>
                </a:lnTo>
                <a:lnTo>
                  <a:pt x="1255" y="687"/>
                </a:lnTo>
                <a:lnTo>
                  <a:pt x="1255" y="0"/>
                </a:lnTo>
                <a:close/>
              </a:path>
            </a:pathLst>
          </a:custGeom>
          <a:solidFill>
            <a:srgbClr val="CC09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31" name="Conector reto 54">
            <a:extLst>
              <a:ext uri="{FF2B5EF4-FFF2-40B4-BE49-F238E27FC236}">
                <a16:creationId xmlns:a16="http://schemas.microsoft.com/office/drawing/2014/main" id="{BBCAB7EC-17D0-3B42-8F20-9D3857D3A18B}"/>
              </a:ext>
            </a:extLst>
          </p:cNvPr>
          <p:cNvCxnSpPr>
            <a:cxnSpLocks/>
          </p:cNvCxnSpPr>
          <p:nvPr userDrawn="1"/>
        </p:nvCxnSpPr>
        <p:spPr>
          <a:xfrm flipH="1">
            <a:off x="7542185" y="4802780"/>
            <a:ext cx="1722465" cy="9959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55">
            <a:extLst>
              <a:ext uri="{FF2B5EF4-FFF2-40B4-BE49-F238E27FC236}">
                <a16:creationId xmlns:a16="http://schemas.microsoft.com/office/drawing/2014/main" id="{86C22EE3-A8F2-0040-9D4E-5074FEC2CD77}"/>
              </a:ext>
            </a:extLst>
          </p:cNvPr>
          <p:cNvCxnSpPr>
            <a:cxnSpLocks/>
          </p:cNvCxnSpPr>
          <p:nvPr userDrawn="1"/>
        </p:nvCxnSpPr>
        <p:spPr>
          <a:xfrm flipH="1">
            <a:off x="6553787" y="4630323"/>
            <a:ext cx="2710863" cy="15674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>
            <a:grpSpLocks noChangeAspect="1"/>
          </p:cNvGrpSpPr>
          <p:nvPr userDrawn="1"/>
        </p:nvGrpSpPr>
        <p:grpSpPr bwMode="auto">
          <a:xfrm>
            <a:off x="7542185" y="598794"/>
            <a:ext cx="1209703" cy="213275"/>
            <a:chOff x="-2450" y="1322"/>
            <a:chExt cx="10662" cy="1678"/>
          </a:xfrm>
          <a:solidFill>
            <a:srgbClr val="CC092F"/>
          </a:solidFill>
        </p:grpSpPr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9" name="Retângulo 38"/>
          <p:cNvSpPr/>
          <p:nvPr userDrawn="1"/>
        </p:nvSpPr>
        <p:spPr>
          <a:xfrm>
            <a:off x="2890838" y="2414547"/>
            <a:ext cx="3289300" cy="4394200"/>
          </a:xfrm>
          <a:prstGeom prst="rect">
            <a:avLst/>
          </a:prstGeom>
          <a:solidFill>
            <a:schemeClr val="bg2"/>
          </a:solidFill>
          <a:ln w="3175">
            <a:noFill/>
            <a:headEnd type="none" w="sm" len="sm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>
              <a:solidFill>
                <a:schemeClr val="tx2"/>
              </a:solidFill>
              <a:latin typeface="Bradesc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83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549527" y="1381601"/>
            <a:ext cx="126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29" hasCustomPrompt="1"/>
          </p:nvPr>
        </p:nvSpPr>
        <p:spPr>
          <a:xfrm>
            <a:off x="549525" y="1570013"/>
            <a:ext cx="126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quarter" idx="130"/>
          </p:nvPr>
        </p:nvSpPr>
        <p:spPr>
          <a:xfrm>
            <a:off x="549528" y="1713090"/>
            <a:ext cx="1260000" cy="452419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31" hasCustomPrompt="1"/>
          </p:nvPr>
        </p:nvSpPr>
        <p:spPr>
          <a:xfrm>
            <a:off x="1934629" y="1381601"/>
            <a:ext cx="126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32" hasCustomPrompt="1"/>
          </p:nvPr>
        </p:nvSpPr>
        <p:spPr>
          <a:xfrm>
            <a:off x="1934627" y="1570013"/>
            <a:ext cx="126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133"/>
          </p:nvPr>
        </p:nvSpPr>
        <p:spPr>
          <a:xfrm>
            <a:off x="1934630" y="1713090"/>
            <a:ext cx="1260000" cy="452419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34" hasCustomPrompt="1"/>
          </p:nvPr>
        </p:nvSpPr>
        <p:spPr>
          <a:xfrm>
            <a:off x="3319731" y="1381601"/>
            <a:ext cx="126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35" hasCustomPrompt="1"/>
          </p:nvPr>
        </p:nvSpPr>
        <p:spPr>
          <a:xfrm>
            <a:off x="3319729" y="1570013"/>
            <a:ext cx="126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quarter" idx="136"/>
          </p:nvPr>
        </p:nvSpPr>
        <p:spPr>
          <a:xfrm>
            <a:off x="3319732" y="1713090"/>
            <a:ext cx="1260000" cy="452419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37" hasCustomPrompt="1"/>
          </p:nvPr>
        </p:nvSpPr>
        <p:spPr>
          <a:xfrm>
            <a:off x="4704833" y="1381601"/>
            <a:ext cx="126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704831" y="1570013"/>
            <a:ext cx="126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quarter" idx="139"/>
          </p:nvPr>
        </p:nvSpPr>
        <p:spPr>
          <a:xfrm>
            <a:off x="4704834" y="1713090"/>
            <a:ext cx="1260000" cy="452419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40" hasCustomPrompt="1"/>
          </p:nvPr>
        </p:nvSpPr>
        <p:spPr>
          <a:xfrm>
            <a:off x="6089935" y="1381601"/>
            <a:ext cx="126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41" hasCustomPrompt="1"/>
          </p:nvPr>
        </p:nvSpPr>
        <p:spPr>
          <a:xfrm>
            <a:off x="6089933" y="1570013"/>
            <a:ext cx="126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quarter" idx="142"/>
          </p:nvPr>
        </p:nvSpPr>
        <p:spPr>
          <a:xfrm>
            <a:off x="6089936" y="1713090"/>
            <a:ext cx="1260000" cy="452419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43" hasCustomPrompt="1"/>
          </p:nvPr>
        </p:nvSpPr>
        <p:spPr>
          <a:xfrm>
            <a:off x="7475038" y="1381601"/>
            <a:ext cx="126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144" hasCustomPrompt="1"/>
          </p:nvPr>
        </p:nvSpPr>
        <p:spPr>
          <a:xfrm>
            <a:off x="7475036" y="1570013"/>
            <a:ext cx="126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sz="quarter" idx="145"/>
          </p:nvPr>
        </p:nvSpPr>
        <p:spPr>
          <a:xfrm>
            <a:off x="7475039" y="1713090"/>
            <a:ext cx="1260000" cy="452419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20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9882"/>
            <a:ext cx="82034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8294"/>
            <a:ext cx="82034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21372"/>
            <a:ext cx="8202811" cy="1177040"/>
          </a:xfrm>
          <a:prstGeom prst="rect">
            <a:avLst/>
          </a:prstGeom>
        </p:spPr>
        <p:txBody>
          <a:bodyPr lIns="0" tIns="108000" rIns="0" bIns="0">
            <a:noAutofit/>
          </a:bodyPr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545902" y="3061663"/>
            <a:ext cx="82034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545902" y="3250075"/>
            <a:ext cx="82034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5"/>
          </p:nvPr>
        </p:nvSpPr>
        <p:spPr>
          <a:xfrm>
            <a:off x="545902" y="3393153"/>
            <a:ext cx="8202811" cy="1177040"/>
          </a:xfrm>
          <a:prstGeom prst="rect">
            <a:avLst/>
          </a:prstGeom>
        </p:spPr>
        <p:txBody>
          <a:bodyPr lIns="0" tIns="108000" rIns="0" bIns="0">
            <a:noAutofit/>
          </a:bodyPr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545902" y="4724208"/>
            <a:ext cx="82034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545902" y="4912620"/>
            <a:ext cx="82034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quarter" idx="118"/>
          </p:nvPr>
        </p:nvSpPr>
        <p:spPr>
          <a:xfrm>
            <a:off x="545902" y="5055698"/>
            <a:ext cx="8202811" cy="1177040"/>
          </a:xfrm>
          <a:prstGeom prst="rect">
            <a:avLst/>
          </a:prstGeom>
        </p:spPr>
        <p:txBody>
          <a:bodyPr lIns="0" tIns="108000" rIns="0" bIns="0">
            <a:noAutofit/>
          </a:bodyPr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43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6328"/>
            <a:ext cx="19021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4740"/>
            <a:ext cx="190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7818"/>
            <a:ext cx="1902023" cy="451947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2554870" y="1386328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2554870" y="1574740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115"/>
          </p:nvPr>
        </p:nvSpPr>
        <p:spPr>
          <a:xfrm>
            <a:off x="2554870" y="1717818"/>
            <a:ext cx="3030590" cy="2007179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5709550" y="1386328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5709550" y="1574740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8"/>
          </p:nvPr>
        </p:nvSpPr>
        <p:spPr>
          <a:xfrm>
            <a:off x="5709550" y="1717818"/>
            <a:ext cx="3030590" cy="2007179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2554870" y="3898619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2554870" y="4087031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quarter" idx="121"/>
          </p:nvPr>
        </p:nvSpPr>
        <p:spPr>
          <a:xfrm>
            <a:off x="2554870" y="4230109"/>
            <a:ext cx="3030590" cy="2007179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22"/>
          </p:nvPr>
        </p:nvSpPr>
        <p:spPr>
          <a:xfrm>
            <a:off x="5709550" y="3898619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3"/>
          </p:nvPr>
        </p:nvSpPr>
        <p:spPr>
          <a:xfrm>
            <a:off x="5709550" y="4087031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24"/>
          </p:nvPr>
        </p:nvSpPr>
        <p:spPr>
          <a:xfrm>
            <a:off x="5709550" y="4230109"/>
            <a:ext cx="3030590" cy="2007179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7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9019"/>
            <a:ext cx="19021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7431"/>
            <a:ext cx="190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20509"/>
            <a:ext cx="1902023" cy="451678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2554870" y="1389019"/>
            <a:ext cx="61816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2554870" y="1577431"/>
            <a:ext cx="61816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115"/>
          </p:nvPr>
        </p:nvSpPr>
        <p:spPr>
          <a:xfrm>
            <a:off x="2554869" y="1720510"/>
            <a:ext cx="6181143" cy="2004488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2554870" y="3901310"/>
            <a:ext cx="61816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2554870" y="4089722"/>
            <a:ext cx="61816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quarter" idx="121"/>
          </p:nvPr>
        </p:nvSpPr>
        <p:spPr>
          <a:xfrm>
            <a:off x="2554869" y="4232801"/>
            <a:ext cx="6181143" cy="2004488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9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_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2488"/>
            <a:ext cx="188502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0900"/>
            <a:ext cx="188502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3978"/>
            <a:ext cx="1884877" cy="452331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2554870" y="1382488"/>
            <a:ext cx="61816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2554870" y="1570900"/>
            <a:ext cx="61816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115" hasCustomPrompt="1"/>
          </p:nvPr>
        </p:nvSpPr>
        <p:spPr>
          <a:xfrm>
            <a:off x="2554869" y="1730929"/>
            <a:ext cx="6181143" cy="1994068"/>
          </a:xfrm>
          <a:prstGeom prst="snip2DiagRect">
            <a:avLst/>
          </a:prstGeom>
          <a:solidFill>
            <a:schemeClr val="bg2">
              <a:lumMod val="85000"/>
            </a:schemeClr>
          </a:solidFill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050" i="1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2554870" y="3894779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2554870" y="4083191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21" hasCustomPrompt="1"/>
          </p:nvPr>
        </p:nvSpPr>
        <p:spPr>
          <a:xfrm>
            <a:off x="2554870" y="4243220"/>
            <a:ext cx="3030590" cy="1994068"/>
          </a:xfrm>
          <a:prstGeom prst="snip2DiagRect">
            <a:avLst/>
          </a:prstGeom>
          <a:solidFill>
            <a:schemeClr val="bg2">
              <a:lumMod val="85000"/>
            </a:schemeClr>
          </a:solidFill>
        </p:spPr>
        <p:txBody>
          <a:bodyPr lIns="0" tIns="108000" rIns="0" bIns="0"/>
          <a:lstStyle>
            <a:lvl1pPr>
              <a:defRPr lang="en-US" sz="1050" i="1" dirty="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>
              <a:defRPr lang="en-US" sz="900" dirty="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>
              <a:defRPr lang="en-US" sz="900" dirty="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>
              <a:defRPr lang="en-US" sz="900" dirty="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</a:lstStyle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en-US" dirty="0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22"/>
          </p:nvPr>
        </p:nvSpPr>
        <p:spPr>
          <a:xfrm>
            <a:off x="5709550" y="3894779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23"/>
          </p:nvPr>
        </p:nvSpPr>
        <p:spPr>
          <a:xfrm>
            <a:off x="5709550" y="4083191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quarter" idx="124" hasCustomPrompt="1"/>
          </p:nvPr>
        </p:nvSpPr>
        <p:spPr>
          <a:xfrm>
            <a:off x="5709550" y="4243220"/>
            <a:ext cx="3030590" cy="1994068"/>
          </a:xfrm>
          <a:prstGeom prst="snip2DiagRect">
            <a:avLst/>
          </a:prstGeom>
          <a:solidFill>
            <a:schemeClr val="bg2">
              <a:lumMod val="85000"/>
            </a:schemeClr>
          </a:solidFill>
        </p:spPr>
        <p:txBody>
          <a:bodyPr lIns="0" tIns="108000" rIns="0" bIns="0"/>
          <a:lstStyle>
            <a:lvl1pPr>
              <a:defRPr lang="en-US" sz="1050" i="1" dirty="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>
              <a:defRPr lang="en-US" sz="900" dirty="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>
              <a:defRPr lang="en-US" sz="900" dirty="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>
              <a:defRPr lang="en-US" sz="900" dirty="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</a:lstStyle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801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2" hasCustomPrompt="1"/>
          </p:nvPr>
        </p:nvSpPr>
        <p:spPr>
          <a:xfrm>
            <a:off x="545902" y="1376364"/>
            <a:ext cx="1902172" cy="2355128"/>
          </a:xfrm>
          <a:prstGeom prst="snip2DiagRect">
            <a:avLst/>
          </a:prstGeom>
          <a:solidFill>
            <a:schemeClr val="bg2">
              <a:lumMod val="85000"/>
            </a:schemeClr>
          </a:solidFill>
        </p:spPr>
        <p:txBody>
          <a:bodyPr lIns="0" tIns="108000" rIns="0" bIns="0"/>
          <a:lstStyle>
            <a:lvl1pPr>
              <a:defRPr lang="en-US" sz="1050" i="1" dirty="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>
              <a:defRPr lang="en-US" sz="900" dirty="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>
              <a:defRPr lang="en-US" sz="900" dirty="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>
              <a:defRPr lang="en-US" sz="900" dirty="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</a:lstStyle>
          <a:p>
            <a:pPr lv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en-US" dirty="0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2554870" y="1376363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2554870" y="1564775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115"/>
          </p:nvPr>
        </p:nvSpPr>
        <p:spPr>
          <a:xfrm>
            <a:off x="2554870" y="1707853"/>
            <a:ext cx="3030590" cy="201070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5709550" y="1376363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5709550" y="1564775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8"/>
          </p:nvPr>
        </p:nvSpPr>
        <p:spPr>
          <a:xfrm>
            <a:off x="5709550" y="1707853"/>
            <a:ext cx="3030590" cy="201070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25"/>
          </p:nvPr>
        </p:nvSpPr>
        <p:spPr>
          <a:xfrm>
            <a:off x="549712" y="3899395"/>
            <a:ext cx="189836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26"/>
          </p:nvPr>
        </p:nvSpPr>
        <p:spPr>
          <a:xfrm>
            <a:off x="549712" y="4087807"/>
            <a:ext cx="189836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quarter" idx="127"/>
          </p:nvPr>
        </p:nvSpPr>
        <p:spPr>
          <a:xfrm>
            <a:off x="549712" y="4230885"/>
            <a:ext cx="1898213" cy="200640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28"/>
          </p:nvPr>
        </p:nvSpPr>
        <p:spPr>
          <a:xfrm>
            <a:off x="2554870" y="3890963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29"/>
          </p:nvPr>
        </p:nvSpPr>
        <p:spPr>
          <a:xfrm>
            <a:off x="2554870" y="4079375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130"/>
          </p:nvPr>
        </p:nvSpPr>
        <p:spPr>
          <a:xfrm>
            <a:off x="2554870" y="4222453"/>
            <a:ext cx="3030590" cy="201070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31"/>
          </p:nvPr>
        </p:nvSpPr>
        <p:spPr>
          <a:xfrm>
            <a:off x="5709550" y="3890963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32"/>
          </p:nvPr>
        </p:nvSpPr>
        <p:spPr>
          <a:xfrm>
            <a:off x="5709550" y="4079375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quarter" idx="133"/>
          </p:nvPr>
        </p:nvSpPr>
        <p:spPr>
          <a:xfrm>
            <a:off x="5709550" y="4222453"/>
            <a:ext cx="3030590" cy="2010707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30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4304"/>
            <a:ext cx="19021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2716"/>
            <a:ext cx="190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5794"/>
            <a:ext cx="1902023" cy="4521494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2554870" y="1384304"/>
            <a:ext cx="61816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2554870" y="1572716"/>
            <a:ext cx="61816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115"/>
          </p:nvPr>
        </p:nvSpPr>
        <p:spPr>
          <a:xfrm>
            <a:off x="2554869" y="1715794"/>
            <a:ext cx="6181143" cy="200920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2554870" y="3896595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2554870" y="4085007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21"/>
          </p:nvPr>
        </p:nvSpPr>
        <p:spPr>
          <a:xfrm>
            <a:off x="2554870" y="4228085"/>
            <a:ext cx="3030590" cy="200920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22"/>
          </p:nvPr>
        </p:nvSpPr>
        <p:spPr>
          <a:xfrm>
            <a:off x="5709550" y="3896595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23"/>
          </p:nvPr>
        </p:nvSpPr>
        <p:spPr>
          <a:xfrm>
            <a:off x="5709550" y="4085007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quarter" idx="124"/>
          </p:nvPr>
        </p:nvSpPr>
        <p:spPr>
          <a:xfrm>
            <a:off x="5709550" y="4228085"/>
            <a:ext cx="3030590" cy="200920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31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3983"/>
            <a:ext cx="19021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2395"/>
            <a:ext cx="190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5473"/>
            <a:ext cx="1902023" cy="4543345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2554870" y="1383983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2554870" y="1572395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15"/>
          </p:nvPr>
        </p:nvSpPr>
        <p:spPr>
          <a:xfrm>
            <a:off x="2554870" y="1715474"/>
            <a:ext cx="3030590" cy="2009524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5709550" y="1383983"/>
            <a:ext cx="30308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5709550" y="1572395"/>
            <a:ext cx="30308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quarter" idx="118"/>
          </p:nvPr>
        </p:nvSpPr>
        <p:spPr>
          <a:xfrm>
            <a:off x="5709550" y="1715474"/>
            <a:ext cx="3030590" cy="2009524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19"/>
          </p:nvPr>
        </p:nvSpPr>
        <p:spPr>
          <a:xfrm>
            <a:off x="2554870" y="3896274"/>
            <a:ext cx="618162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20"/>
          </p:nvPr>
        </p:nvSpPr>
        <p:spPr>
          <a:xfrm>
            <a:off x="2554870" y="4084686"/>
            <a:ext cx="61816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121"/>
          </p:nvPr>
        </p:nvSpPr>
        <p:spPr>
          <a:xfrm>
            <a:off x="2554869" y="4227765"/>
            <a:ext cx="6181143" cy="2009524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53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_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3279560" y="3745604"/>
            <a:ext cx="2754527" cy="2376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spaço Reservado para Gráfico 3"/>
          <p:cNvSpPr>
            <a:spLocks noGrp="1"/>
          </p:cNvSpPr>
          <p:nvPr>
            <p:ph type="chart" sz="quarter" idx="98"/>
          </p:nvPr>
        </p:nvSpPr>
        <p:spPr>
          <a:xfrm>
            <a:off x="6119277" y="4352206"/>
            <a:ext cx="2547938" cy="168468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20" name="Espaço Reservado para Gráfico 3"/>
          <p:cNvSpPr>
            <a:spLocks noGrp="1"/>
          </p:cNvSpPr>
          <p:nvPr>
            <p:ph type="chart" sz="quarter" idx="99"/>
          </p:nvPr>
        </p:nvSpPr>
        <p:spPr>
          <a:xfrm>
            <a:off x="3380889" y="4352206"/>
            <a:ext cx="2547938" cy="168468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21" name="Espaço Reservado para Gráfico 3"/>
          <p:cNvSpPr>
            <a:spLocks noGrp="1"/>
          </p:cNvSpPr>
          <p:nvPr>
            <p:ph type="chart" sz="quarter" idx="100"/>
          </p:nvPr>
        </p:nvSpPr>
        <p:spPr>
          <a:xfrm>
            <a:off x="633412" y="4352206"/>
            <a:ext cx="2547938" cy="168468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22" name="Retângulo 21"/>
          <p:cNvSpPr/>
          <p:nvPr userDrawn="1"/>
        </p:nvSpPr>
        <p:spPr>
          <a:xfrm>
            <a:off x="6033967" y="1376362"/>
            <a:ext cx="2714746" cy="2376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Espaço Reservado para Gráfico 3"/>
          <p:cNvSpPr>
            <a:spLocks noGrp="1"/>
          </p:cNvSpPr>
          <p:nvPr>
            <p:ph type="chart" sz="quarter" idx="97"/>
          </p:nvPr>
        </p:nvSpPr>
        <p:spPr>
          <a:xfrm>
            <a:off x="6119277" y="1968153"/>
            <a:ext cx="2547938" cy="168468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24" name="Espaço Reservado para Gráfico 3"/>
          <p:cNvSpPr>
            <a:spLocks noGrp="1"/>
          </p:cNvSpPr>
          <p:nvPr>
            <p:ph type="chart" sz="quarter" idx="96"/>
          </p:nvPr>
        </p:nvSpPr>
        <p:spPr>
          <a:xfrm>
            <a:off x="3380889" y="1968153"/>
            <a:ext cx="2547938" cy="168468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25" name="Retângulo 24"/>
          <p:cNvSpPr/>
          <p:nvPr userDrawn="1"/>
        </p:nvSpPr>
        <p:spPr>
          <a:xfrm>
            <a:off x="539749" y="1376362"/>
            <a:ext cx="2736000" cy="2376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spaço Reservado para Gráfico 3"/>
          <p:cNvSpPr>
            <a:spLocks noGrp="1"/>
          </p:cNvSpPr>
          <p:nvPr>
            <p:ph type="chart" sz="quarter" idx="95"/>
          </p:nvPr>
        </p:nvSpPr>
        <p:spPr>
          <a:xfrm>
            <a:off x="633412" y="1968153"/>
            <a:ext cx="2547938" cy="168468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"/>
          <p:cNvSpPr>
            <a:spLocks noGrp="1"/>
          </p:cNvSpPr>
          <p:nvPr>
            <p:ph type="body" sz="quarter" idx="50"/>
          </p:nvPr>
        </p:nvSpPr>
        <p:spPr>
          <a:xfrm>
            <a:off x="6037778" y="3904250"/>
            <a:ext cx="27109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pt-BR" sz="1200" dirty="0">
                <a:solidFill>
                  <a:schemeClr val="tx2"/>
                </a:solidFill>
                <a:latin typeface="Bradesco Sans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8" name="Espaço Reservado para Texto 2"/>
          <p:cNvSpPr>
            <a:spLocks noGrp="1"/>
          </p:cNvSpPr>
          <p:nvPr>
            <p:ph type="body" sz="quarter" idx="51"/>
          </p:nvPr>
        </p:nvSpPr>
        <p:spPr>
          <a:xfrm>
            <a:off x="6037778" y="4097060"/>
            <a:ext cx="27109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9" name="Espaço Reservado para Texto 2"/>
          <p:cNvSpPr>
            <a:spLocks noGrp="1"/>
          </p:cNvSpPr>
          <p:nvPr>
            <p:ph type="body" sz="quarter" idx="52"/>
          </p:nvPr>
        </p:nvSpPr>
        <p:spPr>
          <a:xfrm>
            <a:off x="539750" y="3904250"/>
            <a:ext cx="273526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pt-BR" sz="1200" dirty="0">
                <a:solidFill>
                  <a:schemeClr val="tx2"/>
                </a:solidFill>
                <a:latin typeface="Bradesco Sans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0" name="Espaço Reservado para Texto 2"/>
          <p:cNvSpPr>
            <a:spLocks noGrp="1"/>
          </p:cNvSpPr>
          <p:nvPr>
            <p:ph type="body" sz="quarter" idx="53"/>
          </p:nvPr>
        </p:nvSpPr>
        <p:spPr>
          <a:xfrm>
            <a:off x="539750" y="4097060"/>
            <a:ext cx="2735263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1" name="Espaço Reservado para Texto 2"/>
          <p:cNvSpPr>
            <a:spLocks noGrp="1"/>
          </p:cNvSpPr>
          <p:nvPr>
            <p:ph type="body" sz="quarter" idx="54"/>
          </p:nvPr>
        </p:nvSpPr>
        <p:spPr>
          <a:xfrm>
            <a:off x="3275013" y="3904250"/>
            <a:ext cx="275895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pt-BR" sz="1200" dirty="0">
                <a:solidFill>
                  <a:schemeClr val="tx2"/>
                </a:solidFill>
                <a:latin typeface="Bradesco Sans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2" name="Espaço Reservado para Texto 2"/>
          <p:cNvSpPr>
            <a:spLocks noGrp="1"/>
          </p:cNvSpPr>
          <p:nvPr>
            <p:ph type="body" sz="quarter" idx="55"/>
          </p:nvPr>
        </p:nvSpPr>
        <p:spPr>
          <a:xfrm>
            <a:off x="3275013" y="4097060"/>
            <a:ext cx="275895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2"/>
                </a:solidFill>
                <a:latin typeface="Bradesco Sans Light" panose="00000400000000000000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3" name="Espaço Reservado para Texto 2"/>
          <p:cNvSpPr>
            <a:spLocks noGrp="1"/>
          </p:cNvSpPr>
          <p:nvPr>
            <p:ph type="body" sz="quarter" idx="48"/>
          </p:nvPr>
        </p:nvSpPr>
        <p:spPr>
          <a:xfrm>
            <a:off x="6037778" y="1535008"/>
            <a:ext cx="27109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pt-BR" sz="1200" dirty="0">
                <a:solidFill>
                  <a:schemeClr val="tx2"/>
                </a:solidFill>
                <a:latin typeface="Bradesco Sans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4" name="Espaço Reservado para Texto 2"/>
          <p:cNvSpPr>
            <a:spLocks noGrp="1"/>
          </p:cNvSpPr>
          <p:nvPr>
            <p:ph type="body" sz="quarter" idx="49"/>
          </p:nvPr>
        </p:nvSpPr>
        <p:spPr>
          <a:xfrm>
            <a:off x="6037778" y="1724356"/>
            <a:ext cx="27109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2"/>
                </a:solidFill>
                <a:latin typeface="Bradesco Sans Light" panose="00000400000000000000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5" name="Espaço Reservado para Texto 2"/>
          <p:cNvSpPr>
            <a:spLocks noGrp="1"/>
          </p:cNvSpPr>
          <p:nvPr>
            <p:ph type="body" sz="quarter" idx="44"/>
          </p:nvPr>
        </p:nvSpPr>
        <p:spPr>
          <a:xfrm>
            <a:off x="539750" y="1535008"/>
            <a:ext cx="273526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pt-BR" sz="1200" dirty="0">
                <a:solidFill>
                  <a:schemeClr val="tx2"/>
                </a:solidFill>
                <a:latin typeface="Bradesco Sans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6" name="Espaço Reservado para Texto 2"/>
          <p:cNvSpPr>
            <a:spLocks noGrp="1"/>
          </p:cNvSpPr>
          <p:nvPr>
            <p:ph type="body" sz="quarter" idx="45"/>
          </p:nvPr>
        </p:nvSpPr>
        <p:spPr>
          <a:xfrm>
            <a:off x="539750" y="1724356"/>
            <a:ext cx="2735263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2"/>
                </a:solidFill>
                <a:latin typeface="Bradesco Sans Light" panose="00000400000000000000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7" name="Espaço Reservado para Texto 2"/>
          <p:cNvSpPr>
            <a:spLocks noGrp="1"/>
          </p:cNvSpPr>
          <p:nvPr>
            <p:ph type="body" sz="quarter" idx="46"/>
          </p:nvPr>
        </p:nvSpPr>
        <p:spPr>
          <a:xfrm>
            <a:off x="3275749" y="1535008"/>
            <a:ext cx="27582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pt-BR" sz="1200" dirty="0">
                <a:solidFill>
                  <a:schemeClr val="tx2"/>
                </a:solidFill>
                <a:latin typeface="Bradesco Sans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8" name="Espaço Reservado para Texto 2"/>
          <p:cNvSpPr>
            <a:spLocks noGrp="1"/>
          </p:cNvSpPr>
          <p:nvPr>
            <p:ph type="body" sz="quarter" idx="47"/>
          </p:nvPr>
        </p:nvSpPr>
        <p:spPr>
          <a:xfrm>
            <a:off x="3275749" y="1724356"/>
            <a:ext cx="2758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8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5D3EA6C7-5DE2-468E-A755-B874B726899F}"/>
              </a:ext>
            </a:extLst>
          </p:cNvPr>
          <p:cNvGrpSpPr/>
          <p:nvPr userDrawn="1"/>
        </p:nvGrpSpPr>
        <p:grpSpPr>
          <a:xfrm>
            <a:off x="-998220" y="4700515"/>
            <a:ext cx="1823624" cy="1991902"/>
            <a:chOff x="-200140" y="4887470"/>
            <a:chExt cx="3586540" cy="3917495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5D9591A1-9F47-4463-AAFE-8C5659C1E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191102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DF4C056-A754-4A84-AE05-4668139D4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299738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CD613A66-FC0A-4E87-80E3-4F079EAA2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408374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795A9C05-FC50-41EA-9D2B-925D8F798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517010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72F8B00-4557-4960-AAEA-5A3F8D98E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625646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EFF90B4D-503E-4981-9BFB-3D08CFF36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734275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A26E9456-0FD0-43B5-B594-1B8070D90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539286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3DC29000-2A83-4536-B715-53227D310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647922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C5A9631-2258-4F3A-BD93-0A10EFF1E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756558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86023B67-70CD-4A9C-B20C-FC5F7D1DF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865194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45A9A89C-D07E-48E2-AC6B-EFD5B9AF0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973830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8D36F97A-D058-4793-82E2-EB9E090E98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6082466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1855161A-BFDA-413E-BAEB-8DA338E1A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4887470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BDB1D8B6-7C68-4A17-B980-C6FE88DE9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4996106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35C5C269-4EB1-40A7-9698-5FDB133890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104742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08AD7C0C-4055-4358-82AA-9F4088003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213378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BD69DE58-6077-4A1A-95B8-C4BAFDD6D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322014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E07F380E-B5C0-4EFA-9390-6197F4CCB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0140" y="5430650"/>
              <a:ext cx="3586540" cy="207069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aralelogramo 27"/>
          <p:cNvSpPr/>
          <p:nvPr userDrawn="1"/>
        </p:nvSpPr>
        <p:spPr>
          <a:xfrm rot="19787583">
            <a:off x="-345145" y="4923024"/>
            <a:ext cx="1339259" cy="83758"/>
          </a:xfrm>
          <a:prstGeom prst="parallelogram">
            <a:avLst>
              <a:gd name="adj" fmla="val 58624"/>
            </a:avLst>
          </a:prstGeom>
          <a:solidFill>
            <a:schemeClr val="accent1"/>
          </a:solidFill>
          <a:ln w="3175">
            <a:noFill/>
            <a:headEnd type="none" w="sm" len="sm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>
              <a:solidFill>
                <a:schemeClr val="tx2"/>
              </a:solidFill>
              <a:latin typeface="Bradesco Sans" panose="00000500000000000000" pitchFamily="2" charset="0"/>
            </a:endParaRPr>
          </a:p>
        </p:txBody>
      </p:sp>
      <p:sp>
        <p:nvSpPr>
          <p:cNvPr id="35" name="Espaço Reservado para Imagem 4"/>
          <p:cNvSpPr>
            <a:spLocks noGrp="1"/>
          </p:cNvSpPr>
          <p:nvPr>
            <p:ph type="pic" sz="quarter" idx="11" hasCustomPrompt="1"/>
          </p:nvPr>
        </p:nvSpPr>
        <p:spPr>
          <a:xfrm>
            <a:off x="6804025" y="4502642"/>
            <a:ext cx="1944689" cy="941851"/>
          </a:xfrm>
          <a:prstGeom prst="rect">
            <a:avLst/>
          </a:prstGeom>
          <a:noFill/>
        </p:spPr>
        <p:txBody>
          <a:bodyPr anchor="ctr"/>
          <a:lstStyle>
            <a:lvl1pPr marL="12060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indent="-108000">
              <a:spcBef>
                <a:spcPts val="200"/>
              </a:spcBef>
              <a:spcAft>
                <a:spcPts val="800"/>
              </a:spcAft>
            </a:pPr>
            <a:r>
              <a:rPr lang="en-US" sz="1000" b="1" dirty="0">
                <a:solidFill>
                  <a:schemeClr val="bg1"/>
                </a:solidFill>
                <a:latin typeface="Bradesco Sans" panose="00000500000000000000" pitchFamily="2" charset="0"/>
              </a:rPr>
              <a:t>Logo da </a:t>
            </a:r>
            <a:r>
              <a:rPr lang="en-US" sz="1000" b="1" dirty="0" err="1">
                <a:solidFill>
                  <a:schemeClr val="bg1"/>
                </a:solidFill>
                <a:latin typeface="Bradesco Sans" panose="00000500000000000000" pitchFamily="2" charset="0"/>
              </a:rPr>
              <a:t>companhia</a:t>
            </a:r>
            <a:endParaRPr lang="en-US" sz="1000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36" name="Agrupar 35"/>
          <p:cNvGrpSpPr/>
          <p:nvPr userDrawn="1"/>
        </p:nvGrpSpPr>
        <p:grpSpPr>
          <a:xfrm>
            <a:off x="-344743" y="-15622"/>
            <a:ext cx="2538002" cy="1090142"/>
            <a:chOff x="-3045704" y="-5249144"/>
            <a:chExt cx="2538002" cy="1090142"/>
          </a:xfrm>
        </p:grpSpPr>
        <p:sp>
          <p:nvSpPr>
            <p:cNvPr id="37" name="Triângulo Retângulo 7">
              <a:extLst>
                <a:ext uri="{FF2B5EF4-FFF2-40B4-BE49-F238E27FC236}">
                  <a16:creationId xmlns:a16="http://schemas.microsoft.com/office/drawing/2014/main" id="{D235E489-B5EC-4933-BC45-82F679D6FCAD}"/>
                </a:ext>
              </a:extLst>
            </p:cNvPr>
            <p:cNvSpPr/>
            <p:nvPr/>
          </p:nvSpPr>
          <p:spPr>
            <a:xfrm rot="10800000" flipH="1">
              <a:off x="-2742035" y="-5249144"/>
              <a:ext cx="1888467" cy="1090142"/>
            </a:xfrm>
            <a:custGeom>
              <a:avLst/>
              <a:gdLst>
                <a:gd name="connsiteX0" fmla="*/ 0 w 3678535"/>
                <a:gd name="connsiteY0" fmla="*/ 2042520 h 2042520"/>
                <a:gd name="connsiteX1" fmla="*/ 0 w 3678535"/>
                <a:gd name="connsiteY1" fmla="*/ 0 h 2042520"/>
                <a:gd name="connsiteX2" fmla="*/ 3678535 w 3678535"/>
                <a:gd name="connsiteY2" fmla="*/ 2042520 h 2042520"/>
                <a:gd name="connsiteX3" fmla="*/ 0 w 3678535"/>
                <a:gd name="connsiteY3" fmla="*/ 2042520 h 2042520"/>
                <a:gd name="connsiteX0" fmla="*/ 0 w 3678535"/>
                <a:gd name="connsiteY0" fmla="*/ 2123482 h 2123482"/>
                <a:gd name="connsiteX1" fmla="*/ 0 w 3678535"/>
                <a:gd name="connsiteY1" fmla="*/ 0 h 2123482"/>
                <a:gd name="connsiteX2" fmla="*/ 3678535 w 3678535"/>
                <a:gd name="connsiteY2" fmla="*/ 2123482 h 2123482"/>
                <a:gd name="connsiteX3" fmla="*/ 0 w 3678535"/>
                <a:gd name="connsiteY3" fmla="*/ 2123482 h 21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8535" h="2123482">
                  <a:moveTo>
                    <a:pt x="0" y="2123482"/>
                  </a:moveTo>
                  <a:lnTo>
                    <a:pt x="0" y="0"/>
                  </a:lnTo>
                  <a:lnTo>
                    <a:pt x="3678535" y="2123482"/>
                  </a:lnTo>
                  <a:lnTo>
                    <a:pt x="0" y="2123482"/>
                  </a:ln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1" dirty="0"/>
            </a:p>
          </p:txBody>
        </p:sp>
        <p:sp>
          <p:nvSpPr>
            <p:cNvPr id="38" name="Paralelogramo 37">
              <a:extLst>
                <a:ext uri="{FF2B5EF4-FFF2-40B4-BE49-F238E27FC236}">
                  <a16:creationId xmlns:a16="http://schemas.microsoft.com/office/drawing/2014/main" id="{B6A1158B-A380-42C5-AB15-172C841E797B}"/>
                </a:ext>
              </a:extLst>
            </p:cNvPr>
            <p:cNvSpPr/>
            <p:nvPr/>
          </p:nvSpPr>
          <p:spPr>
            <a:xfrm rot="19792742">
              <a:off x="-3045704" y="-4654000"/>
              <a:ext cx="2538002" cy="45719"/>
            </a:xfrm>
            <a:prstGeom prst="parallelogram">
              <a:avLst>
                <a:gd name="adj" fmla="val 58089"/>
              </a:avLst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Agrupar 38"/>
          <p:cNvGrpSpPr/>
          <p:nvPr userDrawn="1"/>
        </p:nvGrpSpPr>
        <p:grpSpPr>
          <a:xfrm>
            <a:off x="8431946" y="1494895"/>
            <a:ext cx="914059" cy="1529010"/>
            <a:chOff x="8431946" y="1494895"/>
            <a:chExt cx="914059" cy="1529010"/>
          </a:xfrm>
        </p:grpSpPr>
        <p:sp>
          <p:nvSpPr>
            <p:cNvPr id="40" name="Forma Livre 39"/>
            <p:cNvSpPr/>
            <p:nvPr/>
          </p:nvSpPr>
          <p:spPr>
            <a:xfrm rot="19787583">
              <a:off x="8686161" y="1494895"/>
              <a:ext cx="659844" cy="83758"/>
            </a:xfrm>
            <a:custGeom>
              <a:avLst/>
              <a:gdLst>
                <a:gd name="connsiteX0" fmla="*/ 659844 w 659844"/>
                <a:gd name="connsiteY0" fmla="*/ 0 h 83758"/>
                <a:gd name="connsiteX1" fmla="*/ 611082 w 659844"/>
                <a:gd name="connsiteY1" fmla="*/ 83758 h 83758"/>
                <a:gd name="connsiteX2" fmla="*/ 0 w 659844"/>
                <a:gd name="connsiteY2" fmla="*/ 83758 h 83758"/>
                <a:gd name="connsiteX3" fmla="*/ 49102 w 659844"/>
                <a:gd name="connsiteY3" fmla="*/ 0 h 8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844" h="83758">
                  <a:moveTo>
                    <a:pt x="659844" y="0"/>
                  </a:moveTo>
                  <a:lnTo>
                    <a:pt x="611082" y="83758"/>
                  </a:lnTo>
                  <a:lnTo>
                    <a:pt x="0" y="83758"/>
                  </a:lnTo>
                  <a:lnTo>
                    <a:pt x="49102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headEnd type="none"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sz="900" dirty="0">
                <a:solidFill>
                  <a:schemeClr val="tx2"/>
                </a:solidFill>
                <a:latin typeface="Bradesco Sans" panose="00000500000000000000" pitchFamily="2" charset="0"/>
              </a:endParaRPr>
            </a:p>
          </p:txBody>
        </p: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5D9591A1-9F47-4463-AAFE-8C5659C1E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6" y="2262377"/>
              <a:ext cx="840642" cy="485345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5DF4C056-A754-4A84-AE05-4668139D4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2319262"/>
              <a:ext cx="837786" cy="483697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CD613A66-FC0A-4E87-80E3-4F079EAA2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6" y="2374500"/>
              <a:ext cx="837787" cy="483697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795A9C05-FC50-41EA-9D2B-925D8F798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2430255"/>
              <a:ext cx="836889" cy="483179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972F8B00-4557-4960-AAEA-5A3F8D98E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6" y="2478969"/>
              <a:ext cx="848190" cy="489703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EFF90B4D-503E-4981-9BFB-3D08CFF36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2538561"/>
              <a:ext cx="840641" cy="485344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A26E9456-0FD0-43B5-B594-1B8070D90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6" y="1930952"/>
              <a:ext cx="840642" cy="485345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3DC29000-2A83-4536-B715-53227D310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1989547"/>
              <a:ext cx="834827" cy="481988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4C5A9631-2258-4F3A-BD93-0A10EFF1E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2041322"/>
              <a:ext cx="840823" cy="485450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86023B67-70CD-4A9C-B20C-FC5F7D1DF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6" y="2096665"/>
              <a:ext cx="840642" cy="485345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45A9A89C-D07E-48E2-AC6B-EFD5B9AF0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2151899"/>
              <a:ext cx="840646" cy="485348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8D36F97A-D058-4793-82E2-EB9E090E98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2209305"/>
              <a:ext cx="836890" cy="483179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855161A-BFDA-413E-BAEB-8DA338E1A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6" y="1599528"/>
              <a:ext cx="840642" cy="485345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BDB1D8B6-7C68-4A17-B980-C6FE88DE9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6" y="1654765"/>
              <a:ext cx="840642" cy="485345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35C5C269-4EB1-40A7-9698-5FDB133890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1714218"/>
              <a:ext cx="833340" cy="481130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08AD7C0C-4055-4358-82AA-9F4088003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1766888"/>
              <a:ext cx="837786" cy="483697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BD69DE58-6077-4A1A-95B8-C4BAFDD6D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7" y="1820478"/>
              <a:ext cx="840641" cy="485345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E07F380E-B5C0-4EFA-9390-6197F4CCB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1946" y="1875715"/>
              <a:ext cx="840642" cy="485345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Espaço Reservado para Texto 6"/>
          <p:cNvSpPr>
            <a:spLocks noGrp="1"/>
          </p:cNvSpPr>
          <p:nvPr>
            <p:ph type="body" sz="quarter" idx="12" hasCustomPrompt="1"/>
          </p:nvPr>
        </p:nvSpPr>
        <p:spPr>
          <a:xfrm>
            <a:off x="911558" y="4502642"/>
            <a:ext cx="5700380" cy="971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3600" b="1" kern="0" dirty="0">
                <a:ln w="12700">
                  <a:noFill/>
                </a:ln>
                <a:solidFill>
                  <a:schemeClr val="accent1"/>
                </a:solidFill>
                <a:latin typeface="Bradesco Sans" panose="00000500000000000000" pitchFamily="2" charset="0"/>
                <a:ea typeface="+mn-ea"/>
                <a:cs typeface="+mn-cs"/>
              </a:defRPr>
            </a:lvl1pPr>
          </a:lstStyle>
          <a:p>
            <a:pPr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3600" b="1" kern="0" dirty="0">
                <a:ln w="12700">
                  <a:noFill/>
                </a:ln>
                <a:solidFill>
                  <a:schemeClr val="accent1"/>
                </a:solidFill>
                <a:latin typeface="Bradesco Sans" panose="00000500000000000000" pitchFamily="2" charset="0"/>
              </a:rPr>
              <a:t>Apresentação para a [Companhia]</a:t>
            </a:r>
            <a:endParaRPr lang="pt-BR" sz="3600" b="1" kern="0" dirty="0">
              <a:ln w="12700">
                <a:noFill/>
              </a:ln>
              <a:solidFill>
                <a:schemeClr val="accent1"/>
              </a:solidFill>
              <a:latin typeface="Bradesco Sans" panose="00000500000000000000" pitchFamily="2" charset="0"/>
            </a:endParaRPr>
          </a:p>
        </p:txBody>
      </p:sp>
      <p:sp>
        <p:nvSpPr>
          <p:cNvPr id="64" name="Espaço Reservado para Texto 62"/>
          <p:cNvSpPr>
            <a:spLocks noGrp="1"/>
          </p:cNvSpPr>
          <p:nvPr>
            <p:ph type="body" sz="quarter" idx="13" hasCustomPrompt="1"/>
          </p:nvPr>
        </p:nvSpPr>
        <p:spPr>
          <a:xfrm>
            <a:off x="917908" y="5464266"/>
            <a:ext cx="5700380" cy="675781"/>
          </a:xfrm>
          <a:prstGeom prst="rect">
            <a:avLst/>
          </a:prstGeom>
        </p:spPr>
        <p:txBody>
          <a:bodyPr tIns="0"/>
          <a:lstStyle>
            <a:lvl1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r>
              <a:rPr lang="pt-BR" kern="0" dirty="0">
                <a:solidFill>
                  <a:schemeClr val="tx2"/>
                </a:solidFill>
                <a:latin typeface="Bradesco Sans" panose="00000500000000000000" pitchFamily="2" charset="0"/>
              </a:rPr>
              <a:t>Padrão de apresentação do Bradesco BBI</a:t>
            </a:r>
          </a:p>
        </p:txBody>
      </p:sp>
      <p:sp>
        <p:nvSpPr>
          <p:cNvPr id="72" name="Espaço Reservado para Texto 68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48" y="6196794"/>
            <a:ext cx="1739900" cy="18813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pt-BR" sz="900" b="1" kern="1200" cap="all" dirty="0">
                <a:solidFill>
                  <a:schemeClr val="accent1"/>
                </a:solidFill>
                <a:latin typeface="Bradesco Sans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Mês Ano</a:t>
            </a:r>
          </a:p>
        </p:txBody>
      </p:sp>
      <p:sp>
        <p:nvSpPr>
          <p:cNvPr id="73" name="CaixaDeTexto 72"/>
          <p:cNvSpPr txBox="1"/>
          <p:nvPr userDrawn="1"/>
        </p:nvSpPr>
        <p:spPr>
          <a:xfrm>
            <a:off x="1033248" y="6379950"/>
            <a:ext cx="22409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t-BR" sz="900" cap="all" dirty="0">
                <a:solidFill>
                  <a:schemeClr val="tx2"/>
                </a:solidFill>
                <a:latin typeface="Bradesco Sans Light" panose="00000400000000000000" pitchFamily="2" charset="0"/>
              </a:rPr>
              <a:t>Estritamente privado e confidencial </a:t>
            </a:r>
            <a:endParaRPr lang="pt-BR" sz="900" dirty="0">
              <a:solidFill>
                <a:schemeClr val="tx2"/>
              </a:solidFill>
              <a:latin typeface="Bradesco Sans Light" panose="00000400000000000000" pitchFamily="2" charset="0"/>
            </a:endParaRPr>
          </a:p>
        </p:txBody>
      </p:sp>
      <p:grpSp>
        <p:nvGrpSpPr>
          <p:cNvPr id="59" name="Group 4"/>
          <p:cNvGrpSpPr>
            <a:grpSpLocks noChangeAspect="1"/>
          </p:cNvGrpSpPr>
          <p:nvPr userDrawn="1"/>
        </p:nvGrpSpPr>
        <p:grpSpPr bwMode="auto">
          <a:xfrm>
            <a:off x="7315754" y="306054"/>
            <a:ext cx="1389063" cy="244896"/>
            <a:chOff x="-2450" y="1322"/>
            <a:chExt cx="10662" cy="1678"/>
          </a:xfrm>
          <a:solidFill>
            <a:schemeClr val="accent1"/>
          </a:solidFill>
        </p:grpSpPr>
        <p:sp>
          <p:nvSpPr>
            <p:cNvPr id="6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8520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/>
          <p:nvPr userDrawn="1"/>
        </p:nvSpPr>
        <p:spPr>
          <a:xfrm rot="19787583">
            <a:off x="-292644" y="5952874"/>
            <a:ext cx="1520741" cy="406699"/>
          </a:xfrm>
          <a:custGeom>
            <a:avLst/>
            <a:gdLst>
              <a:gd name="connsiteX0" fmla="*/ 1520741 w 1520741"/>
              <a:gd name="connsiteY0" fmla="*/ 0 h 406699"/>
              <a:gd name="connsiteX1" fmla="*/ 1282318 w 1520741"/>
              <a:gd name="connsiteY1" fmla="*/ 406699 h 406699"/>
              <a:gd name="connsiteX2" fmla="*/ 0 w 1520741"/>
              <a:gd name="connsiteY2" fmla="*/ 406699 h 406699"/>
              <a:gd name="connsiteX3" fmla="*/ 236770 w 1520741"/>
              <a:gd name="connsiteY3" fmla="*/ 0 h 40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741" h="406699">
                <a:moveTo>
                  <a:pt x="1520741" y="0"/>
                </a:moveTo>
                <a:lnTo>
                  <a:pt x="1282318" y="406699"/>
                </a:lnTo>
                <a:lnTo>
                  <a:pt x="0" y="406699"/>
                </a:lnTo>
                <a:lnTo>
                  <a:pt x="23677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  <a:headEnd type="none" w="sm" len="sm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900" dirty="0">
              <a:solidFill>
                <a:schemeClr val="tx2"/>
              </a:solidFill>
              <a:latin typeface="Bradesco Sans" panose="00000500000000000000" pitchFamily="2" charset="0"/>
            </a:endParaRPr>
          </a:p>
        </p:txBody>
      </p:sp>
      <p:sp>
        <p:nvSpPr>
          <p:cNvPr id="14" name="Forma Livre 13"/>
          <p:cNvSpPr/>
          <p:nvPr userDrawn="1"/>
        </p:nvSpPr>
        <p:spPr>
          <a:xfrm rot="19787583">
            <a:off x="-227740" y="6434505"/>
            <a:ext cx="1761366" cy="83758"/>
          </a:xfrm>
          <a:custGeom>
            <a:avLst/>
            <a:gdLst>
              <a:gd name="connsiteX0" fmla="*/ 1761366 w 1761366"/>
              <a:gd name="connsiteY0" fmla="*/ 0 h 83758"/>
              <a:gd name="connsiteX1" fmla="*/ 1712264 w 1761366"/>
              <a:gd name="connsiteY1" fmla="*/ 83758 h 83758"/>
              <a:gd name="connsiteX2" fmla="*/ 0 w 1761366"/>
              <a:gd name="connsiteY2" fmla="*/ 83758 h 83758"/>
              <a:gd name="connsiteX3" fmla="*/ 48761 w 1761366"/>
              <a:gd name="connsiteY3" fmla="*/ 0 h 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1366" h="83758">
                <a:moveTo>
                  <a:pt x="1761366" y="0"/>
                </a:moveTo>
                <a:lnTo>
                  <a:pt x="1712264" y="83758"/>
                </a:lnTo>
                <a:lnTo>
                  <a:pt x="0" y="83758"/>
                </a:lnTo>
                <a:lnTo>
                  <a:pt x="48761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  <a:headEnd type="none" w="sm" len="sm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900" dirty="0">
              <a:solidFill>
                <a:schemeClr val="tx2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7359650" y="557258"/>
            <a:ext cx="1389063" cy="244896"/>
            <a:chOff x="-2450" y="1322"/>
            <a:chExt cx="10662" cy="1678"/>
          </a:xfrm>
          <a:solidFill>
            <a:schemeClr val="accent1"/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9" name="Espaço Reservado para Imagem 3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44688"/>
            <a:ext cx="9143999" cy="2881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576000" rIns="360000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217"/>
              </a:spcBef>
              <a:spcAft>
                <a:spcPts val="217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17"/>
              </a:spcBef>
              <a:spcAft>
                <a:spcPts val="21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000" b="1" dirty="0">
                <a:solidFill>
                  <a:schemeClr val="bg1"/>
                </a:solidFill>
                <a:latin typeface="Bradesco Sans" panose="00000500000000000000" pitchFamily="2" charset="0"/>
              </a:rPr>
              <a:t>Opcional, a utilização de foto ou não neste espaço. Deletar ou alterar para branco o detalhe em vermelho da esquerda em caso de não utilização da foto</a:t>
            </a:r>
            <a:endParaRPr lang="en-US" sz="1000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97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es_0x2_TituloIntern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432000" y="1386000"/>
            <a:ext cx="82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432000" y="1572409"/>
            <a:ext cx="828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12"/>
          </p:nvPr>
        </p:nvSpPr>
        <p:spPr>
          <a:xfrm>
            <a:off x="432000" y="1717200"/>
            <a:ext cx="8280000" cy="198000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432000" y="3905524"/>
            <a:ext cx="8280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spcAft>
                <a:spcPts val="0"/>
              </a:spcAft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432000" y="4093936"/>
            <a:ext cx="8280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15"/>
          </p:nvPr>
        </p:nvSpPr>
        <p:spPr>
          <a:xfrm>
            <a:off x="432000" y="4237014"/>
            <a:ext cx="8280000" cy="198000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476375" y="6401063"/>
            <a:ext cx="5967735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33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432200" y="890167"/>
            <a:ext cx="828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4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432200" y="508224"/>
            <a:ext cx="8280000" cy="360000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4848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1"/>
            <a:ext cx="9148237" cy="6856435"/>
            <a:chOff x="0" y="0"/>
            <a:chExt cx="10800002" cy="6120003"/>
          </a:xfrm>
        </p:grpSpPr>
        <p:sp>
          <p:nvSpPr>
            <p:cNvPr id="4" name="object 2"/>
            <p:cNvSpPr/>
            <p:nvPr userDrawn="1"/>
          </p:nvSpPr>
          <p:spPr>
            <a:xfrm>
              <a:off x="8881062" y="5464468"/>
              <a:ext cx="1618573" cy="3569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5" name="object 6"/>
            <p:cNvSpPr/>
            <p:nvPr userDrawn="1"/>
          </p:nvSpPr>
          <p:spPr>
            <a:xfrm>
              <a:off x="0" y="2468623"/>
              <a:ext cx="3622802" cy="3651173"/>
            </a:xfrm>
            <a:custGeom>
              <a:avLst/>
              <a:gdLst/>
              <a:ahLst/>
              <a:cxnLst/>
              <a:rect l="l" t="t" r="r" b="b"/>
              <a:pathLst>
                <a:path w="3622802" h="3651173">
                  <a:moveTo>
                    <a:pt x="0" y="0"/>
                  </a:moveTo>
                  <a:lnTo>
                    <a:pt x="0" y="3651173"/>
                  </a:lnTo>
                  <a:lnTo>
                    <a:pt x="3622802" y="3651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43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6" name="object 7"/>
            <p:cNvSpPr/>
            <p:nvPr userDrawn="1"/>
          </p:nvSpPr>
          <p:spPr>
            <a:xfrm>
              <a:off x="372795" y="2538544"/>
              <a:ext cx="813092" cy="1133119"/>
            </a:xfrm>
            <a:custGeom>
              <a:avLst/>
              <a:gdLst/>
              <a:ahLst/>
              <a:cxnLst/>
              <a:rect l="l" t="t" r="r" b="b"/>
              <a:pathLst>
                <a:path w="813092" h="1133119">
                  <a:moveTo>
                    <a:pt x="516851" y="0"/>
                  </a:moveTo>
                  <a:lnTo>
                    <a:pt x="0" y="520915"/>
                  </a:lnTo>
                  <a:lnTo>
                    <a:pt x="0" y="1133119"/>
                  </a:lnTo>
                  <a:lnTo>
                    <a:pt x="813092" y="371284"/>
                  </a:lnTo>
                  <a:lnTo>
                    <a:pt x="516851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7" name="object 8"/>
            <p:cNvSpPr/>
            <p:nvPr userDrawn="1"/>
          </p:nvSpPr>
          <p:spPr>
            <a:xfrm>
              <a:off x="0" y="860177"/>
              <a:ext cx="1185900" cy="2049652"/>
            </a:xfrm>
            <a:custGeom>
              <a:avLst/>
              <a:gdLst/>
              <a:ahLst/>
              <a:cxnLst/>
              <a:rect l="l" t="t" r="r" b="b"/>
              <a:pathLst>
                <a:path w="1185900" h="2049652">
                  <a:moveTo>
                    <a:pt x="0" y="0"/>
                  </a:moveTo>
                  <a:lnTo>
                    <a:pt x="0" y="760349"/>
                  </a:lnTo>
                  <a:lnTo>
                    <a:pt x="1185900" y="2049652"/>
                  </a:lnTo>
                  <a:lnTo>
                    <a:pt x="1185900" y="1195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8" name="object 9"/>
            <p:cNvSpPr/>
            <p:nvPr userDrawn="1"/>
          </p:nvSpPr>
          <p:spPr>
            <a:xfrm>
              <a:off x="0" y="1054815"/>
              <a:ext cx="2412680" cy="50651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9" name="object 10"/>
            <p:cNvSpPr/>
            <p:nvPr userDrawn="1"/>
          </p:nvSpPr>
          <p:spPr>
            <a:xfrm>
              <a:off x="0" y="2946274"/>
              <a:ext cx="720826" cy="1046683"/>
            </a:xfrm>
            <a:custGeom>
              <a:avLst/>
              <a:gdLst/>
              <a:ahLst/>
              <a:cxnLst/>
              <a:rect l="l" t="t" r="r" b="b"/>
              <a:pathLst>
                <a:path w="720826" h="1046683">
                  <a:moveTo>
                    <a:pt x="424599" y="0"/>
                  </a:moveTo>
                  <a:lnTo>
                    <a:pt x="0" y="427939"/>
                  </a:lnTo>
                  <a:lnTo>
                    <a:pt x="0" y="1046683"/>
                  </a:lnTo>
                  <a:lnTo>
                    <a:pt x="720826" y="371297"/>
                  </a:lnTo>
                  <a:lnTo>
                    <a:pt x="424599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10" name="object 11"/>
            <p:cNvSpPr/>
            <p:nvPr userDrawn="1"/>
          </p:nvSpPr>
          <p:spPr>
            <a:xfrm>
              <a:off x="0" y="1736633"/>
              <a:ext cx="720826" cy="1580934"/>
            </a:xfrm>
            <a:custGeom>
              <a:avLst/>
              <a:gdLst/>
              <a:ahLst/>
              <a:cxnLst/>
              <a:rect l="l" t="t" r="r" b="b"/>
              <a:pathLst>
                <a:path w="720826" h="1580934">
                  <a:moveTo>
                    <a:pt x="0" y="0"/>
                  </a:moveTo>
                  <a:lnTo>
                    <a:pt x="0" y="797255"/>
                  </a:lnTo>
                  <a:lnTo>
                    <a:pt x="720826" y="1580934"/>
                  </a:lnTo>
                  <a:lnTo>
                    <a:pt x="720826" y="726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11" name="object 12"/>
            <p:cNvSpPr/>
            <p:nvPr userDrawn="1"/>
          </p:nvSpPr>
          <p:spPr>
            <a:xfrm>
              <a:off x="0" y="3074115"/>
              <a:ext cx="2514280" cy="3045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12" name="object 13"/>
            <p:cNvSpPr/>
            <p:nvPr userDrawn="1"/>
          </p:nvSpPr>
          <p:spPr>
            <a:xfrm>
              <a:off x="1051" y="4970436"/>
              <a:ext cx="813079" cy="1133068"/>
            </a:xfrm>
            <a:custGeom>
              <a:avLst/>
              <a:gdLst/>
              <a:ahLst/>
              <a:cxnLst/>
              <a:rect l="l" t="t" r="r" b="b"/>
              <a:pathLst>
                <a:path w="813079" h="1133068">
                  <a:moveTo>
                    <a:pt x="516826" y="0"/>
                  </a:moveTo>
                  <a:lnTo>
                    <a:pt x="0" y="520928"/>
                  </a:lnTo>
                  <a:lnTo>
                    <a:pt x="0" y="1133068"/>
                  </a:lnTo>
                  <a:lnTo>
                    <a:pt x="813079" y="371297"/>
                  </a:lnTo>
                  <a:lnTo>
                    <a:pt x="516826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13" name="object 14"/>
            <p:cNvSpPr/>
            <p:nvPr userDrawn="1"/>
          </p:nvSpPr>
          <p:spPr>
            <a:xfrm>
              <a:off x="0" y="3666733"/>
              <a:ext cx="814133" cy="1675002"/>
            </a:xfrm>
            <a:custGeom>
              <a:avLst/>
              <a:gdLst/>
              <a:ahLst/>
              <a:cxnLst/>
              <a:rect l="l" t="t" r="r" b="b"/>
              <a:pathLst>
                <a:path w="814133" h="1675002">
                  <a:moveTo>
                    <a:pt x="0" y="0"/>
                  </a:moveTo>
                  <a:lnTo>
                    <a:pt x="0" y="789863"/>
                  </a:lnTo>
                  <a:lnTo>
                    <a:pt x="814133" y="1675002"/>
                  </a:lnTo>
                  <a:lnTo>
                    <a:pt x="814133" y="820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14" name="object 15"/>
            <p:cNvSpPr/>
            <p:nvPr userDrawn="1"/>
          </p:nvSpPr>
          <p:spPr>
            <a:xfrm>
              <a:off x="9005861" y="0"/>
              <a:ext cx="1794141" cy="5382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15" name="object 16"/>
            <p:cNvSpPr/>
            <p:nvPr userDrawn="1"/>
          </p:nvSpPr>
          <p:spPr>
            <a:xfrm>
              <a:off x="9721398" y="1064349"/>
              <a:ext cx="1076972" cy="1500847"/>
            </a:xfrm>
            <a:custGeom>
              <a:avLst/>
              <a:gdLst/>
              <a:ahLst/>
              <a:cxnLst/>
              <a:rect l="l" t="t" r="r" b="b"/>
              <a:pathLst>
                <a:path w="1076972" h="1500847">
                  <a:moveTo>
                    <a:pt x="684593" y="0"/>
                  </a:moveTo>
                  <a:lnTo>
                    <a:pt x="0" y="689965"/>
                  </a:lnTo>
                  <a:lnTo>
                    <a:pt x="0" y="1500847"/>
                  </a:lnTo>
                  <a:lnTo>
                    <a:pt x="1076972" y="491794"/>
                  </a:lnTo>
                  <a:lnTo>
                    <a:pt x="684593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16" name="object 17"/>
            <p:cNvSpPr/>
            <p:nvPr userDrawn="1"/>
          </p:nvSpPr>
          <p:spPr>
            <a:xfrm>
              <a:off x="9367011" y="3"/>
              <a:ext cx="1431340" cy="1556143"/>
            </a:xfrm>
            <a:custGeom>
              <a:avLst/>
              <a:gdLst/>
              <a:ahLst/>
              <a:cxnLst/>
              <a:rect l="l" t="t" r="r" b="b"/>
              <a:pathLst>
                <a:path w="1431340" h="1556143">
                  <a:moveTo>
                    <a:pt x="1010323" y="0"/>
                  </a:moveTo>
                  <a:lnTo>
                    <a:pt x="0" y="0"/>
                  </a:lnTo>
                  <a:lnTo>
                    <a:pt x="1431340" y="1556143"/>
                  </a:lnTo>
                  <a:lnTo>
                    <a:pt x="1431340" y="424319"/>
                  </a:lnTo>
                  <a:lnTo>
                    <a:pt x="1010323" y="0"/>
                  </a:lnTo>
                  <a:close/>
                </a:path>
              </a:pathLst>
            </a:custGeom>
            <a:solidFill>
              <a:srgbClr val="EE304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</p:grpSp>
    </p:spTree>
    <p:extLst>
      <p:ext uri="{BB962C8B-B14F-4D97-AF65-F5344CB8AC3E}">
        <p14:creationId xmlns:p14="http://schemas.microsoft.com/office/powerpoint/2010/main" val="1569679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54779"/>
            <a:ext cx="9148238" cy="201656"/>
          </a:xfrm>
          <a:custGeom>
            <a:avLst/>
            <a:gdLst/>
            <a:ahLst/>
            <a:cxnLst/>
            <a:rect l="l" t="t" r="r" b="b"/>
            <a:pathLst>
              <a:path w="10800003" h="179997">
                <a:moveTo>
                  <a:pt x="0" y="179997"/>
                </a:moveTo>
                <a:lnTo>
                  <a:pt x="10800003" y="179997"/>
                </a:lnTo>
                <a:lnTo>
                  <a:pt x="10800003" y="0"/>
                </a:lnTo>
                <a:lnTo>
                  <a:pt x="0" y="0"/>
                </a:lnTo>
                <a:lnTo>
                  <a:pt x="0" y="179997"/>
                </a:lnTo>
              </a:path>
            </a:pathLst>
          </a:custGeom>
          <a:solidFill>
            <a:srgbClr val="132435"/>
          </a:solidFill>
        </p:spPr>
        <p:txBody>
          <a:bodyPr wrap="square" lIns="0" tIns="0" rIns="0" bIns="0" rtlCol="0">
            <a:noAutofit/>
          </a:bodyPr>
          <a:lstStyle/>
          <a:p>
            <a:endParaRPr sz="1525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23" y="2125981"/>
            <a:ext cx="7776058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246" y="3840480"/>
            <a:ext cx="6403811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424" y="6377940"/>
            <a:ext cx="2927456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6778" y="6377940"/>
            <a:ext cx="2104109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10" name="object 3"/>
          <p:cNvSpPr/>
          <p:nvPr userDrawn="1"/>
        </p:nvSpPr>
        <p:spPr>
          <a:xfrm>
            <a:off x="8898188" y="201670"/>
            <a:ext cx="97582" cy="1068794"/>
          </a:xfrm>
          <a:custGeom>
            <a:avLst/>
            <a:gdLst/>
            <a:ahLst/>
            <a:cxnLst/>
            <a:rect l="l" t="t" r="r" b="b"/>
            <a:pathLst>
              <a:path w="115201" h="953998">
                <a:moveTo>
                  <a:pt x="0" y="953998"/>
                </a:moveTo>
                <a:lnTo>
                  <a:pt x="115201" y="953998"/>
                </a:lnTo>
                <a:lnTo>
                  <a:pt x="115201" y="0"/>
                </a:lnTo>
                <a:lnTo>
                  <a:pt x="0" y="0"/>
                </a:lnTo>
                <a:lnTo>
                  <a:pt x="0" y="953998"/>
                </a:lnTo>
                <a:close/>
              </a:path>
            </a:pathLst>
          </a:custGeom>
          <a:solidFill>
            <a:srgbClr val="ED2C45"/>
          </a:solidFill>
        </p:spPr>
        <p:txBody>
          <a:bodyPr wrap="square" lIns="0" tIns="0" rIns="0" bIns="0" rtlCol="0">
            <a:noAutofit/>
          </a:bodyPr>
          <a:lstStyle/>
          <a:p>
            <a:endParaRPr sz="1525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6073032"/>
            <a:ext cx="2726615" cy="621912"/>
          </a:xfrm>
          <a:prstGeom prst="rect">
            <a:avLst/>
          </a:prstGeom>
        </p:spPr>
      </p:pic>
      <p:sp>
        <p:nvSpPr>
          <p:cNvPr id="9" name="Espaço Reservado para Número de Slide 16"/>
          <p:cNvSpPr txBox="1">
            <a:spLocks/>
          </p:cNvSpPr>
          <p:nvPr userDrawn="1"/>
        </p:nvSpPr>
        <p:spPr>
          <a:xfrm>
            <a:off x="6831106" y="6647878"/>
            <a:ext cx="2323652" cy="204531"/>
          </a:xfrm>
          <a:prstGeom prst="rect">
            <a:avLst/>
          </a:prstGeom>
        </p:spPr>
        <p:txBody>
          <a:bodyPr vert="horz" lIns="77455" tIns="38728" rIns="77455" bIns="38728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B4CB4-D7B0-44E1-A7E7-EC382502C90E}" type="slidenum">
              <a:rPr lang="pt-BR" sz="1017" smtClean="0">
                <a:solidFill>
                  <a:schemeClr val="bg1"/>
                </a:solidFill>
              </a:rPr>
              <a:pPr/>
              <a:t>‹nº›</a:t>
            </a:fld>
            <a:endParaRPr lang="pt-BR" sz="101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33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0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4535"/>
            <a:ext cx="8190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2947"/>
            <a:ext cx="819075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6025"/>
            <a:ext cx="8190111" cy="454279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3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4535"/>
            <a:ext cx="40187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2947"/>
            <a:ext cx="401879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6025"/>
            <a:ext cx="4018478" cy="454279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4736902" y="1384535"/>
            <a:ext cx="40187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4736902" y="1572947"/>
            <a:ext cx="401879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quarter" idx="115"/>
          </p:nvPr>
        </p:nvSpPr>
        <p:spPr>
          <a:xfrm>
            <a:off x="4736902" y="1716025"/>
            <a:ext cx="4018478" cy="454279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 userDrawn="1"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36" name="Text Placeholder 2"/>
          <p:cNvSpPr>
            <a:spLocks noGrp="1"/>
          </p:cNvSpPr>
          <p:nvPr userDrawn="1">
            <p:ph type="body" sz="quarter" idx="97"/>
          </p:nvPr>
        </p:nvSpPr>
        <p:spPr>
          <a:xfrm>
            <a:off x="545902" y="1385868"/>
            <a:ext cx="25999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 userDrawn="1">
            <p:ph type="body" sz="quarter" idx="96"/>
          </p:nvPr>
        </p:nvSpPr>
        <p:spPr>
          <a:xfrm>
            <a:off x="545902" y="1574280"/>
            <a:ext cx="25999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 userDrawn="1">
            <p:ph sz="quarter" idx="112"/>
          </p:nvPr>
        </p:nvSpPr>
        <p:spPr>
          <a:xfrm>
            <a:off x="545902" y="1717358"/>
            <a:ext cx="2599960" cy="451993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3335284" y="1385868"/>
            <a:ext cx="25999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14"/>
          </p:nvPr>
        </p:nvSpPr>
        <p:spPr>
          <a:xfrm>
            <a:off x="3335284" y="1574280"/>
            <a:ext cx="25999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quarter" idx="115"/>
          </p:nvPr>
        </p:nvSpPr>
        <p:spPr>
          <a:xfrm>
            <a:off x="3335284" y="1717358"/>
            <a:ext cx="2599960" cy="451993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6124666" y="1385868"/>
            <a:ext cx="25999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6124666" y="1574280"/>
            <a:ext cx="259996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quarter" idx="118"/>
          </p:nvPr>
        </p:nvSpPr>
        <p:spPr>
          <a:xfrm>
            <a:off x="6124666" y="1717358"/>
            <a:ext cx="2599960" cy="4519930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918426" y="6401063"/>
            <a:ext cx="5525684" cy="229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pt-BR" sz="700" b="0" i="1" smtClean="0">
                <a:solidFill>
                  <a:schemeClr val="tx2"/>
                </a:solidFill>
                <a:effectLst/>
                <a:latin typeface="Bradesco Sans" panose="00000500000000000000" pitchFamily="2" charset="0"/>
              </a:defRPr>
            </a:lvl1pPr>
            <a:lvl2pPr>
              <a:defRPr lang="en-US" sz="799" i="1" cap="all" baseline="0" dirty="0" smtClean="0">
                <a:solidFill>
                  <a:srgbClr val="782422"/>
                </a:solidFill>
                <a:ea typeface="+mn-ea"/>
                <a:cs typeface="+mn-cs"/>
              </a:defRPr>
            </a:lvl2pPr>
            <a:lvl3pPr>
              <a:defRPr lang="en-US" sz="799" i="1" cap="all" baseline="0" dirty="0">
                <a:solidFill>
                  <a:srgbClr val="782422"/>
                </a:solidFill>
                <a:ea typeface="+mn-ea"/>
                <a:cs typeface="+mn-cs"/>
              </a:defRPr>
            </a:lvl3pPr>
          </a:lstStyle>
          <a:p>
            <a:pPr lvl="0">
              <a:lnSpc>
                <a:spcPts val="650"/>
              </a:lnSpc>
              <a:spcBef>
                <a:spcPts val="0"/>
              </a:spcBef>
              <a:spcAft>
                <a:spcPct val="0"/>
              </a:spcAft>
              <a:tabLst>
                <a:tab pos="388659" algn="l"/>
              </a:tabLst>
            </a:pPr>
            <a:r>
              <a:rPr lang="en-US" dirty="0"/>
              <a:t>Fonte: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7481277" y="6462786"/>
            <a:ext cx="920325" cy="223200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/>
            <a:r>
              <a:rPr lang="pt-BR" sz="799" b="0" dirty="0">
                <a:solidFill>
                  <a:schemeClr val="tx2"/>
                </a:solidFill>
                <a:latin typeface="Bradesco Sans Thin" panose="00000300000000000000" pitchFamily="2" charset="0"/>
              </a:rPr>
              <a:t>CONFIDENCIAL</a:t>
            </a:r>
          </a:p>
        </p:txBody>
      </p:sp>
      <p:sp>
        <p:nvSpPr>
          <p:cNvPr id="5" name="Espaço Reservado para Texto 14"/>
          <p:cNvSpPr>
            <a:spLocks noGrp="1"/>
          </p:cNvSpPr>
          <p:nvPr>
            <p:ph type="body" sz="quarter" idx="94"/>
          </p:nvPr>
        </p:nvSpPr>
        <p:spPr>
          <a:xfrm>
            <a:off x="539750" y="852067"/>
            <a:ext cx="8196263" cy="4079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5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Bradesco Sans SemiBold" panose="00000700000000000000" pitchFamily="2" charset="0"/>
              </a:defRPr>
            </a:lvl1pPr>
            <a:lvl2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3pPr>
            <a:lvl4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4pPr>
            <a:lvl5pP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9750" y="6452726"/>
            <a:ext cx="882848" cy="155649"/>
            <a:chOff x="-2450" y="1322"/>
            <a:chExt cx="10662" cy="167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-2450" y="1322"/>
              <a:ext cx="8315" cy="1674"/>
            </a:xfrm>
            <a:custGeom>
              <a:avLst/>
              <a:gdLst>
                <a:gd name="T0" fmla="*/ 1172 w 3872"/>
                <a:gd name="T1" fmla="*/ 301 h 865"/>
                <a:gd name="T2" fmla="*/ 1069 w 3872"/>
                <a:gd name="T3" fmla="*/ 843 h 865"/>
                <a:gd name="T4" fmla="*/ 1250 w 3872"/>
                <a:gd name="T5" fmla="*/ 471 h 865"/>
                <a:gd name="T6" fmla="*/ 1172 w 3872"/>
                <a:gd name="T7" fmla="*/ 568 h 865"/>
                <a:gd name="T8" fmla="*/ 1211 w 3872"/>
                <a:gd name="T9" fmla="*/ 781 h 865"/>
                <a:gd name="T10" fmla="*/ 1566 w 3872"/>
                <a:gd name="T11" fmla="*/ 478 h 865"/>
                <a:gd name="T12" fmla="*/ 1482 w 3872"/>
                <a:gd name="T13" fmla="*/ 857 h 865"/>
                <a:gd name="T14" fmla="*/ 1585 w 3872"/>
                <a:gd name="T15" fmla="*/ 672 h 865"/>
                <a:gd name="T16" fmla="*/ 1712 w 3872"/>
                <a:gd name="T17" fmla="*/ 477 h 865"/>
                <a:gd name="T18" fmla="*/ 375 w 3872"/>
                <a:gd name="T19" fmla="*/ 852 h 865"/>
                <a:gd name="T20" fmla="*/ 437 w 3872"/>
                <a:gd name="T21" fmla="*/ 613 h 865"/>
                <a:gd name="T22" fmla="*/ 429 w 3872"/>
                <a:gd name="T23" fmla="*/ 186 h 865"/>
                <a:gd name="T24" fmla="*/ 712 w 3872"/>
                <a:gd name="T25" fmla="*/ 149 h 865"/>
                <a:gd name="T26" fmla="*/ 458 w 3872"/>
                <a:gd name="T27" fmla="*/ 2 h 865"/>
                <a:gd name="T28" fmla="*/ 4 w 3872"/>
                <a:gd name="T29" fmla="*/ 301 h 865"/>
                <a:gd name="T30" fmla="*/ 114 w 3872"/>
                <a:gd name="T31" fmla="*/ 338 h 865"/>
                <a:gd name="T32" fmla="*/ 295 w 3872"/>
                <a:gd name="T33" fmla="*/ 612 h 865"/>
                <a:gd name="T34" fmla="*/ 329 w 3872"/>
                <a:gd name="T35" fmla="*/ 265 h 865"/>
                <a:gd name="T36" fmla="*/ 624 w 3872"/>
                <a:gd name="T37" fmla="*/ 632 h 865"/>
                <a:gd name="T38" fmla="*/ 429 w 3872"/>
                <a:gd name="T39" fmla="*/ 186 h 865"/>
                <a:gd name="T40" fmla="*/ 461 w 3872"/>
                <a:gd name="T41" fmla="*/ 861 h 865"/>
                <a:gd name="T42" fmla="*/ 551 w 3872"/>
                <a:gd name="T43" fmla="*/ 568 h 865"/>
                <a:gd name="T44" fmla="*/ 3509 w 3872"/>
                <a:gd name="T45" fmla="*/ 668 h 865"/>
                <a:gd name="T46" fmla="*/ 3690 w 3872"/>
                <a:gd name="T47" fmla="*/ 469 h 865"/>
                <a:gd name="T48" fmla="*/ 3690 w 3872"/>
                <a:gd name="T49" fmla="*/ 553 h 865"/>
                <a:gd name="T50" fmla="*/ 2679 w 3872"/>
                <a:gd name="T51" fmla="*/ 469 h 865"/>
                <a:gd name="T52" fmla="*/ 2814 w 3872"/>
                <a:gd name="T53" fmla="*/ 843 h 865"/>
                <a:gd name="T54" fmla="*/ 2601 w 3872"/>
                <a:gd name="T55" fmla="*/ 698 h 865"/>
                <a:gd name="T56" fmla="*/ 2679 w 3872"/>
                <a:gd name="T57" fmla="*/ 469 h 865"/>
                <a:gd name="T58" fmla="*/ 2745 w 3872"/>
                <a:gd name="T59" fmla="*/ 622 h 865"/>
                <a:gd name="T60" fmla="*/ 3314 w 3872"/>
                <a:gd name="T61" fmla="*/ 667 h 865"/>
                <a:gd name="T62" fmla="*/ 3504 w 3872"/>
                <a:gd name="T63" fmla="*/ 495 h 865"/>
                <a:gd name="T64" fmla="*/ 3392 w 3872"/>
                <a:gd name="T65" fmla="*/ 865 h 865"/>
                <a:gd name="T66" fmla="*/ 3400 w 3872"/>
                <a:gd name="T67" fmla="*/ 780 h 865"/>
                <a:gd name="T68" fmla="*/ 1762 w 3872"/>
                <a:gd name="T69" fmla="*/ 563 h 865"/>
                <a:gd name="T70" fmla="*/ 1936 w 3872"/>
                <a:gd name="T71" fmla="*/ 623 h 865"/>
                <a:gd name="T72" fmla="*/ 1891 w 3872"/>
                <a:gd name="T73" fmla="*/ 865 h 865"/>
                <a:gd name="T74" fmla="*/ 1874 w 3872"/>
                <a:gd name="T75" fmla="*/ 469 h 865"/>
                <a:gd name="T76" fmla="*/ 1818 w 3872"/>
                <a:gd name="T77" fmla="*/ 736 h 865"/>
                <a:gd name="T78" fmla="*/ 1936 w 3872"/>
                <a:gd name="T79" fmla="*/ 780 h 865"/>
                <a:gd name="T80" fmla="*/ 2283 w 3872"/>
                <a:gd name="T81" fmla="*/ 471 h 865"/>
                <a:gd name="T82" fmla="*/ 2441 w 3872"/>
                <a:gd name="T83" fmla="*/ 841 h 865"/>
                <a:gd name="T84" fmla="*/ 2337 w 3872"/>
                <a:gd name="T85" fmla="*/ 386 h 865"/>
                <a:gd name="T86" fmla="*/ 2198 w 3872"/>
                <a:gd name="T87" fmla="*/ 670 h 865"/>
                <a:gd name="T88" fmla="*/ 2337 w 3872"/>
                <a:gd name="T89" fmla="*/ 775 h 865"/>
                <a:gd name="T90" fmla="*/ 2998 w 3872"/>
                <a:gd name="T91" fmla="*/ 580 h 865"/>
                <a:gd name="T92" fmla="*/ 3145 w 3872"/>
                <a:gd name="T93" fmla="*/ 489 h 865"/>
                <a:gd name="T94" fmla="*/ 2987 w 3872"/>
                <a:gd name="T95" fmla="*/ 694 h 865"/>
                <a:gd name="T96" fmla="*/ 3004 w 3872"/>
                <a:gd name="T97" fmla="*/ 782 h 865"/>
                <a:gd name="T98" fmla="*/ 3021 w 3872"/>
                <a:gd name="T99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2" h="865">
                  <a:moveTo>
                    <a:pt x="1250" y="471"/>
                  </a:moveTo>
                  <a:cubicBezTo>
                    <a:pt x="1220" y="471"/>
                    <a:pt x="1190" y="477"/>
                    <a:pt x="1172" y="487"/>
                  </a:cubicBezTo>
                  <a:cubicBezTo>
                    <a:pt x="1172" y="301"/>
                    <a:pt x="1172" y="301"/>
                    <a:pt x="1172" y="301"/>
                  </a:cubicBezTo>
                  <a:cubicBezTo>
                    <a:pt x="1143" y="312"/>
                    <a:pt x="1112" y="327"/>
                    <a:pt x="1086" y="348"/>
                  </a:cubicBezTo>
                  <a:cubicBezTo>
                    <a:pt x="1073" y="359"/>
                    <a:pt x="1069" y="370"/>
                    <a:pt x="1069" y="386"/>
                  </a:cubicBezTo>
                  <a:cubicBezTo>
                    <a:pt x="1069" y="843"/>
                    <a:pt x="1069" y="843"/>
                    <a:pt x="1069" y="843"/>
                  </a:cubicBezTo>
                  <a:cubicBezTo>
                    <a:pt x="1096" y="855"/>
                    <a:pt x="1152" y="865"/>
                    <a:pt x="1206" y="865"/>
                  </a:cubicBezTo>
                  <a:cubicBezTo>
                    <a:pt x="1341" y="865"/>
                    <a:pt x="1418" y="782"/>
                    <a:pt x="1418" y="663"/>
                  </a:cubicBezTo>
                  <a:cubicBezTo>
                    <a:pt x="1418" y="544"/>
                    <a:pt x="1363" y="471"/>
                    <a:pt x="1250" y="471"/>
                  </a:cubicBezTo>
                  <a:close/>
                  <a:moveTo>
                    <a:pt x="1211" y="781"/>
                  </a:moveTo>
                  <a:cubicBezTo>
                    <a:pt x="1201" y="781"/>
                    <a:pt x="1184" y="781"/>
                    <a:pt x="1172" y="776"/>
                  </a:cubicBezTo>
                  <a:cubicBezTo>
                    <a:pt x="1172" y="568"/>
                    <a:pt x="1172" y="568"/>
                    <a:pt x="1172" y="568"/>
                  </a:cubicBezTo>
                  <a:cubicBezTo>
                    <a:pt x="1186" y="561"/>
                    <a:pt x="1206" y="557"/>
                    <a:pt x="1232" y="557"/>
                  </a:cubicBezTo>
                  <a:cubicBezTo>
                    <a:pt x="1284" y="557"/>
                    <a:pt x="1312" y="593"/>
                    <a:pt x="1312" y="660"/>
                  </a:cubicBezTo>
                  <a:cubicBezTo>
                    <a:pt x="1312" y="731"/>
                    <a:pt x="1279" y="781"/>
                    <a:pt x="1211" y="781"/>
                  </a:cubicBezTo>
                  <a:close/>
                  <a:moveTo>
                    <a:pt x="1682" y="474"/>
                  </a:moveTo>
                  <a:cubicBezTo>
                    <a:pt x="1633" y="474"/>
                    <a:pt x="1605" y="493"/>
                    <a:pt x="1578" y="528"/>
                  </a:cubicBezTo>
                  <a:cubicBezTo>
                    <a:pt x="1575" y="510"/>
                    <a:pt x="1572" y="496"/>
                    <a:pt x="1566" y="478"/>
                  </a:cubicBezTo>
                  <a:cubicBezTo>
                    <a:pt x="1556" y="475"/>
                    <a:pt x="1539" y="474"/>
                    <a:pt x="1524" y="474"/>
                  </a:cubicBezTo>
                  <a:cubicBezTo>
                    <a:pt x="1509" y="474"/>
                    <a:pt x="1491" y="476"/>
                    <a:pt x="1482" y="478"/>
                  </a:cubicBezTo>
                  <a:cubicBezTo>
                    <a:pt x="1482" y="857"/>
                    <a:pt x="1482" y="857"/>
                    <a:pt x="1482" y="857"/>
                  </a:cubicBezTo>
                  <a:cubicBezTo>
                    <a:pt x="1494" y="860"/>
                    <a:pt x="1515" y="861"/>
                    <a:pt x="1534" y="861"/>
                  </a:cubicBezTo>
                  <a:cubicBezTo>
                    <a:pt x="1551" y="861"/>
                    <a:pt x="1575" y="859"/>
                    <a:pt x="1585" y="857"/>
                  </a:cubicBezTo>
                  <a:cubicBezTo>
                    <a:pt x="1585" y="672"/>
                    <a:pt x="1585" y="672"/>
                    <a:pt x="1585" y="672"/>
                  </a:cubicBezTo>
                  <a:cubicBezTo>
                    <a:pt x="1585" y="598"/>
                    <a:pt x="1624" y="559"/>
                    <a:pt x="1676" y="559"/>
                  </a:cubicBezTo>
                  <a:cubicBezTo>
                    <a:pt x="1685" y="559"/>
                    <a:pt x="1701" y="559"/>
                    <a:pt x="1710" y="561"/>
                  </a:cubicBezTo>
                  <a:cubicBezTo>
                    <a:pt x="1716" y="537"/>
                    <a:pt x="1717" y="502"/>
                    <a:pt x="1712" y="477"/>
                  </a:cubicBezTo>
                  <a:cubicBezTo>
                    <a:pt x="1706" y="476"/>
                    <a:pt x="1691" y="474"/>
                    <a:pt x="1682" y="474"/>
                  </a:cubicBezTo>
                  <a:close/>
                  <a:moveTo>
                    <a:pt x="375" y="659"/>
                  </a:moveTo>
                  <a:cubicBezTo>
                    <a:pt x="375" y="852"/>
                    <a:pt x="375" y="852"/>
                    <a:pt x="375" y="852"/>
                  </a:cubicBezTo>
                  <a:cubicBezTo>
                    <a:pt x="375" y="857"/>
                    <a:pt x="379" y="861"/>
                    <a:pt x="383" y="861"/>
                  </a:cubicBezTo>
                  <a:cubicBezTo>
                    <a:pt x="437" y="861"/>
                    <a:pt x="437" y="861"/>
                    <a:pt x="437" y="861"/>
                  </a:cubicBezTo>
                  <a:cubicBezTo>
                    <a:pt x="437" y="613"/>
                    <a:pt x="437" y="613"/>
                    <a:pt x="437" y="613"/>
                  </a:cubicBezTo>
                  <a:cubicBezTo>
                    <a:pt x="383" y="644"/>
                    <a:pt x="383" y="644"/>
                    <a:pt x="383" y="644"/>
                  </a:cubicBezTo>
                  <a:cubicBezTo>
                    <a:pt x="378" y="647"/>
                    <a:pt x="375" y="652"/>
                    <a:pt x="375" y="659"/>
                  </a:cubicBezTo>
                  <a:close/>
                  <a:moveTo>
                    <a:pt x="429" y="186"/>
                  </a:moveTo>
                  <a:cubicBezTo>
                    <a:pt x="376" y="186"/>
                    <a:pt x="319" y="190"/>
                    <a:pt x="262" y="200"/>
                  </a:cubicBezTo>
                  <a:cubicBezTo>
                    <a:pt x="320" y="126"/>
                    <a:pt x="411" y="79"/>
                    <a:pt x="512" y="79"/>
                  </a:cubicBezTo>
                  <a:cubicBezTo>
                    <a:pt x="587" y="79"/>
                    <a:pt x="662" y="107"/>
                    <a:pt x="712" y="149"/>
                  </a:cubicBezTo>
                  <a:cubicBezTo>
                    <a:pt x="721" y="157"/>
                    <a:pt x="728" y="157"/>
                    <a:pt x="735" y="151"/>
                  </a:cubicBezTo>
                  <a:cubicBezTo>
                    <a:pt x="742" y="144"/>
                    <a:pt x="742" y="137"/>
                    <a:pt x="734" y="128"/>
                  </a:cubicBezTo>
                  <a:cubicBezTo>
                    <a:pt x="668" y="51"/>
                    <a:pt x="572" y="0"/>
                    <a:pt x="458" y="2"/>
                  </a:cubicBezTo>
                  <a:cubicBezTo>
                    <a:pt x="309" y="5"/>
                    <a:pt x="182" y="99"/>
                    <a:pt x="134" y="230"/>
                  </a:cubicBezTo>
                  <a:cubicBezTo>
                    <a:pt x="90" y="243"/>
                    <a:pt x="49" y="260"/>
                    <a:pt x="14" y="280"/>
                  </a:cubicBezTo>
                  <a:cubicBezTo>
                    <a:pt x="4" y="285"/>
                    <a:pt x="0" y="292"/>
                    <a:pt x="4" y="301"/>
                  </a:cubicBezTo>
                  <a:cubicBezTo>
                    <a:pt x="7" y="308"/>
                    <a:pt x="14" y="311"/>
                    <a:pt x="24" y="308"/>
                  </a:cubicBezTo>
                  <a:cubicBezTo>
                    <a:pt x="55" y="299"/>
                    <a:pt x="86" y="292"/>
                    <a:pt x="119" y="285"/>
                  </a:cubicBezTo>
                  <a:cubicBezTo>
                    <a:pt x="116" y="302"/>
                    <a:pt x="114" y="320"/>
                    <a:pt x="114" y="338"/>
                  </a:cubicBezTo>
                  <a:cubicBezTo>
                    <a:pt x="111" y="459"/>
                    <a:pt x="175" y="573"/>
                    <a:pt x="274" y="636"/>
                  </a:cubicBezTo>
                  <a:cubicBezTo>
                    <a:pt x="284" y="642"/>
                    <a:pt x="293" y="642"/>
                    <a:pt x="298" y="634"/>
                  </a:cubicBezTo>
                  <a:cubicBezTo>
                    <a:pt x="304" y="627"/>
                    <a:pt x="303" y="620"/>
                    <a:pt x="295" y="612"/>
                  </a:cubicBezTo>
                  <a:cubicBezTo>
                    <a:pt x="232" y="556"/>
                    <a:pt x="197" y="472"/>
                    <a:pt x="197" y="389"/>
                  </a:cubicBezTo>
                  <a:cubicBezTo>
                    <a:pt x="197" y="347"/>
                    <a:pt x="205" y="306"/>
                    <a:pt x="221" y="270"/>
                  </a:cubicBezTo>
                  <a:cubicBezTo>
                    <a:pt x="254" y="267"/>
                    <a:pt x="290" y="265"/>
                    <a:pt x="329" y="265"/>
                  </a:cubicBezTo>
                  <a:cubicBezTo>
                    <a:pt x="584" y="265"/>
                    <a:pt x="798" y="349"/>
                    <a:pt x="798" y="459"/>
                  </a:cubicBezTo>
                  <a:cubicBezTo>
                    <a:pt x="798" y="515"/>
                    <a:pt x="728" y="570"/>
                    <a:pt x="644" y="607"/>
                  </a:cubicBezTo>
                  <a:cubicBezTo>
                    <a:pt x="623" y="616"/>
                    <a:pt x="621" y="623"/>
                    <a:pt x="624" y="632"/>
                  </a:cubicBezTo>
                  <a:cubicBezTo>
                    <a:pt x="627" y="640"/>
                    <a:pt x="636" y="643"/>
                    <a:pt x="646" y="639"/>
                  </a:cubicBezTo>
                  <a:cubicBezTo>
                    <a:pt x="793" y="591"/>
                    <a:pt x="905" y="512"/>
                    <a:pt x="905" y="416"/>
                  </a:cubicBezTo>
                  <a:cubicBezTo>
                    <a:pt x="905" y="286"/>
                    <a:pt x="695" y="186"/>
                    <a:pt x="429" y="186"/>
                  </a:cubicBezTo>
                  <a:close/>
                  <a:moveTo>
                    <a:pt x="532" y="559"/>
                  </a:moveTo>
                  <a:cubicBezTo>
                    <a:pt x="461" y="600"/>
                    <a:pt x="461" y="600"/>
                    <a:pt x="461" y="600"/>
                  </a:cubicBezTo>
                  <a:cubicBezTo>
                    <a:pt x="461" y="861"/>
                    <a:pt x="461" y="861"/>
                    <a:pt x="461" y="861"/>
                  </a:cubicBezTo>
                  <a:cubicBezTo>
                    <a:pt x="537" y="861"/>
                    <a:pt x="537" y="861"/>
                    <a:pt x="537" y="861"/>
                  </a:cubicBezTo>
                  <a:cubicBezTo>
                    <a:pt x="544" y="861"/>
                    <a:pt x="551" y="855"/>
                    <a:pt x="551" y="847"/>
                  </a:cubicBezTo>
                  <a:cubicBezTo>
                    <a:pt x="551" y="568"/>
                    <a:pt x="551" y="568"/>
                    <a:pt x="551" y="568"/>
                  </a:cubicBezTo>
                  <a:cubicBezTo>
                    <a:pt x="551" y="558"/>
                    <a:pt x="540" y="554"/>
                    <a:pt x="532" y="559"/>
                  </a:cubicBezTo>
                  <a:close/>
                  <a:moveTo>
                    <a:pt x="3690" y="469"/>
                  </a:moveTo>
                  <a:cubicBezTo>
                    <a:pt x="3574" y="469"/>
                    <a:pt x="3509" y="548"/>
                    <a:pt x="3509" y="668"/>
                  </a:cubicBezTo>
                  <a:cubicBezTo>
                    <a:pt x="3509" y="789"/>
                    <a:pt x="3577" y="865"/>
                    <a:pt x="3690" y="865"/>
                  </a:cubicBezTo>
                  <a:cubicBezTo>
                    <a:pt x="3807" y="865"/>
                    <a:pt x="3872" y="787"/>
                    <a:pt x="3872" y="668"/>
                  </a:cubicBezTo>
                  <a:cubicBezTo>
                    <a:pt x="3872" y="548"/>
                    <a:pt x="3807" y="469"/>
                    <a:pt x="3690" y="469"/>
                  </a:cubicBezTo>
                  <a:close/>
                  <a:moveTo>
                    <a:pt x="3690" y="781"/>
                  </a:moveTo>
                  <a:cubicBezTo>
                    <a:pt x="3632" y="781"/>
                    <a:pt x="3615" y="735"/>
                    <a:pt x="3615" y="668"/>
                  </a:cubicBezTo>
                  <a:cubicBezTo>
                    <a:pt x="3615" y="603"/>
                    <a:pt x="3632" y="553"/>
                    <a:pt x="3690" y="553"/>
                  </a:cubicBezTo>
                  <a:cubicBezTo>
                    <a:pt x="3749" y="553"/>
                    <a:pt x="3766" y="601"/>
                    <a:pt x="3766" y="668"/>
                  </a:cubicBezTo>
                  <a:cubicBezTo>
                    <a:pt x="3766" y="738"/>
                    <a:pt x="3747" y="781"/>
                    <a:pt x="3690" y="781"/>
                  </a:cubicBezTo>
                  <a:close/>
                  <a:moveTo>
                    <a:pt x="2679" y="469"/>
                  </a:moveTo>
                  <a:cubicBezTo>
                    <a:pt x="2568" y="469"/>
                    <a:pt x="2499" y="544"/>
                    <a:pt x="2499" y="669"/>
                  </a:cubicBezTo>
                  <a:cubicBezTo>
                    <a:pt x="2499" y="795"/>
                    <a:pt x="2572" y="865"/>
                    <a:pt x="2696" y="865"/>
                  </a:cubicBezTo>
                  <a:cubicBezTo>
                    <a:pt x="2739" y="865"/>
                    <a:pt x="2785" y="857"/>
                    <a:pt x="2814" y="843"/>
                  </a:cubicBezTo>
                  <a:cubicBezTo>
                    <a:pt x="2820" y="819"/>
                    <a:pt x="2820" y="787"/>
                    <a:pt x="2814" y="763"/>
                  </a:cubicBezTo>
                  <a:cubicBezTo>
                    <a:pt x="2775" y="774"/>
                    <a:pt x="2743" y="781"/>
                    <a:pt x="2707" y="781"/>
                  </a:cubicBezTo>
                  <a:cubicBezTo>
                    <a:pt x="2649" y="781"/>
                    <a:pt x="2609" y="759"/>
                    <a:pt x="2601" y="698"/>
                  </a:cubicBezTo>
                  <a:cubicBezTo>
                    <a:pt x="2836" y="698"/>
                    <a:pt x="2836" y="698"/>
                    <a:pt x="2836" y="698"/>
                  </a:cubicBezTo>
                  <a:cubicBezTo>
                    <a:pt x="2840" y="689"/>
                    <a:pt x="2841" y="658"/>
                    <a:pt x="2841" y="645"/>
                  </a:cubicBezTo>
                  <a:cubicBezTo>
                    <a:pt x="2841" y="533"/>
                    <a:pt x="2777" y="469"/>
                    <a:pt x="2679" y="469"/>
                  </a:cubicBezTo>
                  <a:close/>
                  <a:moveTo>
                    <a:pt x="2601" y="622"/>
                  </a:moveTo>
                  <a:cubicBezTo>
                    <a:pt x="2608" y="576"/>
                    <a:pt x="2636" y="548"/>
                    <a:pt x="2678" y="548"/>
                  </a:cubicBezTo>
                  <a:cubicBezTo>
                    <a:pt x="2724" y="548"/>
                    <a:pt x="2743" y="580"/>
                    <a:pt x="2745" y="622"/>
                  </a:cubicBezTo>
                  <a:lnTo>
                    <a:pt x="2601" y="622"/>
                  </a:lnTo>
                  <a:close/>
                  <a:moveTo>
                    <a:pt x="3400" y="780"/>
                  </a:moveTo>
                  <a:cubicBezTo>
                    <a:pt x="3348" y="780"/>
                    <a:pt x="3314" y="739"/>
                    <a:pt x="3314" y="667"/>
                  </a:cubicBezTo>
                  <a:cubicBezTo>
                    <a:pt x="3314" y="598"/>
                    <a:pt x="3342" y="554"/>
                    <a:pt x="3401" y="554"/>
                  </a:cubicBezTo>
                  <a:cubicBezTo>
                    <a:pt x="3426" y="554"/>
                    <a:pt x="3443" y="558"/>
                    <a:pt x="3467" y="568"/>
                  </a:cubicBezTo>
                  <a:cubicBezTo>
                    <a:pt x="3474" y="544"/>
                    <a:pt x="3486" y="517"/>
                    <a:pt x="3504" y="495"/>
                  </a:cubicBezTo>
                  <a:cubicBezTo>
                    <a:pt x="3471" y="478"/>
                    <a:pt x="3439" y="469"/>
                    <a:pt x="3388" y="469"/>
                  </a:cubicBezTo>
                  <a:cubicBezTo>
                    <a:pt x="3273" y="469"/>
                    <a:pt x="3207" y="550"/>
                    <a:pt x="3207" y="667"/>
                  </a:cubicBezTo>
                  <a:cubicBezTo>
                    <a:pt x="3207" y="788"/>
                    <a:pt x="3275" y="865"/>
                    <a:pt x="3392" y="865"/>
                  </a:cubicBezTo>
                  <a:cubicBezTo>
                    <a:pt x="3434" y="865"/>
                    <a:pt x="3474" y="857"/>
                    <a:pt x="3505" y="840"/>
                  </a:cubicBezTo>
                  <a:cubicBezTo>
                    <a:pt x="3491" y="821"/>
                    <a:pt x="3475" y="796"/>
                    <a:pt x="3466" y="767"/>
                  </a:cubicBezTo>
                  <a:cubicBezTo>
                    <a:pt x="3437" y="779"/>
                    <a:pt x="3424" y="780"/>
                    <a:pt x="3400" y="780"/>
                  </a:cubicBezTo>
                  <a:close/>
                  <a:moveTo>
                    <a:pt x="1874" y="469"/>
                  </a:moveTo>
                  <a:cubicBezTo>
                    <a:pt x="1833" y="468"/>
                    <a:pt x="1797" y="473"/>
                    <a:pt x="1762" y="482"/>
                  </a:cubicBezTo>
                  <a:cubicBezTo>
                    <a:pt x="1755" y="505"/>
                    <a:pt x="1756" y="539"/>
                    <a:pt x="1762" y="563"/>
                  </a:cubicBezTo>
                  <a:cubicBezTo>
                    <a:pt x="1805" y="553"/>
                    <a:pt x="1829" y="553"/>
                    <a:pt x="1857" y="553"/>
                  </a:cubicBezTo>
                  <a:cubicBezTo>
                    <a:pt x="1910" y="553"/>
                    <a:pt x="1936" y="574"/>
                    <a:pt x="1936" y="619"/>
                  </a:cubicBezTo>
                  <a:cubicBezTo>
                    <a:pt x="1936" y="623"/>
                    <a:pt x="1936" y="623"/>
                    <a:pt x="1936" y="623"/>
                  </a:cubicBezTo>
                  <a:cubicBezTo>
                    <a:pt x="1920" y="621"/>
                    <a:pt x="1901" y="619"/>
                    <a:pt x="1888" y="619"/>
                  </a:cubicBezTo>
                  <a:cubicBezTo>
                    <a:pt x="1799" y="619"/>
                    <a:pt x="1723" y="651"/>
                    <a:pt x="1723" y="736"/>
                  </a:cubicBezTo>
                  <a:cubicBezTo>
                    <a:pt x="1723" y="832"/>
                    <a:pt x="1792" y="865"/>
                    <a:pt x="1891" y="865"/>
                  </a:cubicBezTo>
                  <a:cubicBezTo>
                    <a:pt x="1938" y="865"/>
                    <a:pt x="1989" y="857"/>
                    <a:pt x="2036" y="842"/>
                  </a:cubicBezTo>
                  <a:cubicBezTo>
                    <a:pt x="2036" y="626"/>
                    <a:pt x="2036" y="626"/>
                    <a:pt x="2036" y="626"/>
                  </a:cubicBezTo>
                  <a:cubicBezTo>
                    <a:pt x="2036" y="522"/>
                    <a:pt x="1980" y="472"/>
                    <a:pt x="1874" y="469"/>
                  </a:cubicBezTo>
                  <a:close/>
                  <a:moveTo>
                    <a:pt x="1936" y="780"/>
                  </a:moveTo>
                  <a:cubicBezTo>
                    <a:pt x="1930" y="781"/>
                    <a:pt x="1904" y="784"/>
                    <a:pt x="1892" y="784"/>
                  </a:cubicBezTo>
                  <a:cubicBezTo>
                    <a:pt x="1844" y="784"/>
                    <a:pt x="1818" y="770"/>
                    <a:pt x="1818" y="736"/>
                  </a:cubicBezTo>
                  <a:cubicBezTo>
                    <a:pt x="1818" y="703"/>
                    <a:pt x="1844" y="690"/>
                    <a:pt x="1892" y="690"/>
                  </a:cubicBezTo>
                  <a:cubicBezTo>
                    <a:pt x="1908" y="690"/>
                    <a:pt x="1926" y="691"/>
                    <a:pt x="1936" y="692"/>
                  </a:cubicBezTo>
                  <a:lnTo>
                    <a:pt x="1936" y="780"/>
                  </a:lnTo>
                  <a:close/>
                  <a:moveTo>
                    <a:pt x="2337" y="386"/>
                  </a:moveTo>
                  <a:cubicBezTo>
                    <a:pt x="2337" y="477"/>
                    <a:pt x="2337" y="477"/>
                    <a:pt x="2337" y="477"/>
                  </a:cubicBezTo>
                  <a:cubicBezTo>
                    <a:pt x="2319" y="472"/>
                    <a:pt x="2299" y="471"/>
                    <a:pt x="2283" y="471"/>
                  </a:cubicBezTo>
                  <a:cubicBezTo>
                    <a:pt x="2168" y="471"/>
                    <a:pt x="2091" y="548"/>
                    <a:pt x="2091" y="670"/>
                  </a:cubicBezTo>
                  <a:cubicBezTo>
                    <a:pt x="2091" y="796"/>
                    <a:pt x="2167" y="865"/>
                    <a:pt x="2285" y="865"/>
                  </a:cubicBezTo>
                  <a:cubicBezTo>
                    <a:pt x="2340" y="865"/>
                    <a:pt x="2393" y="857"/>
                    <a:pt x="2441" y="841"/>
                  </a:cubicBezTo>
                  <a:cubicBezTo>
                    <a:pt x="2441" y="301"/>
                    <a:pt x="2441" y="301"/>
                    <a:pt x="2441" y="301"/>
                  </a:cubicBezTo>
                  <a:cubicBezTo>
                    <a:pt x="2411" y="312"/>
                    <a:pt x="2380" y="327"/>
                    <a:pt x="2355" y="348"/>
                  </a:cubicBezTo>
                  <a:cubicBezTo>
                    <a:pt x="2341" y="359"/>
                    <a:pt x="2337" y="370"/>
                    <a:pt x="2337" y="386"/>
                  </a:cubicBezTo>
                  <a:close/>
                  <a:moveTo>
                    <a:pt x="2337" y="775"/>
                  </a:moveTo>
                  <a:cubicBezTo>
                    <a:pt x="2319" y="780"/>
                    <a:pt x="2307" y="781"/>
                    <a:pt x="2293" y="781"/>
                  </a:cubicBezTo>
                  <a:cubicBezTo>
                    <a:pt x="2224" y="781"/>
                    <a:pt x="2198" y="735"/>
                    <a:pt x="2198" y="670"/>
                  </a:cubicBezTo>
                  <a:cubicBezTo>
                    <a:pt x="2198" y="598"/>
                    <a:pt x="2224" y="553"/>
                    <a:pt x="2292" y="553"/>
                  </a:cubicBezTo>
                  <a:cubicBezTo>
                    <a:pt x="2312" y="553"/>
                    <a:pt x="2325" y="556"/>
                    <a:pt x="2337" y="559"/>
                  </a:cubicBezTo>
                  <a:lnTo>
                    <a:pt x="2337" y="775"/>
                  </a:lnTo>
                  <a:close/>
                  <a:moveTo>
                    <a:pt x="3078" y="632"/>
                  </a:moveTo>
                  <a:cubicBezTo>
                    <a:pt x="3036" y="614"/>
                    <a:pt x="3036" y="614"/>
                    <a:pt x="3036" y="614"/>
                  </a:cubicBezTo>
                  <a:cubicBezTo>
                    <a:pt x="3012" y="604"/>
                    <a:pt x="2998" y="596"/>
                    <a:pt x="2998" y="580"/>
                  </a:cubicBezTo>
                  <a:cubicBezTo>
                    <a:pt x="2998" y="556"/>
                    <a:pt x="3019" y="551"/>
                    <a:pt x="3048" y="551"/>
                  </a:cubicBezTo>
                  <a:cubicBezTo>
                    <a:pt x="3076" y="551"/>
                    <a:pt x="3105" y="554"/>
                    <a:pt x="3145" y="567"/>
                  </a:cubicBezTo>
                  <a:cubicBezTo>
                    <a:pt x="3150" y="539"/>
                    <a:pt x="3150" y="513"/>
                    <a:pt x="3145" y="489"/>
                  </a:cubicBezTo>
                  <a:cubicBezTo>
                    <a:pt x="3120" y="476"/>
                    <a:pt x="3074" y="469"/>
                    <a:pt x="3033" y="469"/>
                  </a:cubicBezTo>
                  <a:cubicBezTo>
                    <a:pt x="2952" y="469"/>
                    <a:pt x="2892" y="512"/>
                    <a:pt x="2892" y="578"/>
                  </a:cubicBezTo>
                  <a:cubicBezTo>
                    <a:pt x="2892" y="636"/>
                    <a:pt x="2917" y="665"/>
                    <a:pt x="2987" y="694"/>
                  </a:cubicBezTo>
                  <a:cubicBezTo>
                    <a:pt x="3019" y="707"/>
                    <a:pt x="3019" y="707"/>
                    <a:pt x="3019" y="707"/>
                  </a:cubicBezTo>
                  <a:cubicBezTo>
                    <a:pt x="3050" y="720"/>
                    <a:pt x="3059" y="727"/>
                    <a:pt x="3059" y="747"/>
                  </a:cubicBezTo>
                  <a:cubicBezTo>
                    <a:pt x="3059" y="777"/>
                    <a:pt x="3029" y="782"/>
                    <a:pt x="3004" y="782"/>
                  </a:cubicBezTo>
                  <a:cubicBezTo>
                    <a:pt x="2962" y="782"/>
                    <a:pt x="2931" y="774"/>
                    <a:pt x="2891" y="760"/>
                  </a:cubicBezTo>
                  <a:cubicBezTo>
                    <a:pt x="2884" y="784"/>
                    <a:pt x="2884" y="816"/>
                    <a:pt x="2891" y="841"/>
                  </a:cubicBezTo>
                  <a:cubicBezTo>
                    <a:pt x="2925" y="859"/>
                    <a:pt x="2972" y="865"/>
                    <a:pt x="3021" y="865"/>
                  </a:cubicBezTo>
                  <a:cubicBezTo>
                    <a:pt x="3100" y="865"/>
                    <a:pt x="3164" y="823"/>
                    <a:pt x="3164" y="748"/>
                  </a:cubicBezTo>
                  <a:cubicBezTo>
                    <a:pt x="3164" y="686"/>
                    <a:pt x="3137" y="657"/>
                    <a:pt x="3078" y="632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6389" y="1924"/>
              <a:ext cx="687" cy="1076"/>
            </a:xfrm>
            <a:custGeom>
              <a:avLst/>
              <a:gdLst>
                <a:gd name="T0" fmla="*/ 63 w 320"/>
                <a:gd name="T1" fmla="*/ 185 h 556"/>
                <a:gd name="T2" fmla="*/ 63 w 320"/>
                <a:gd name="T3" fmla="*/ 0 h 556"/>
                <a:gd name="T4" fmla="*/ 0 w 320"/>
                <a:gd name="T5" fmla="*/ 50 h 556"/>
                <a:gd name="T6" fmla="*/ 0 w 320"/>
                <a:gd name="T7" fmla="*/ 537 h 556"/>
                <a:gd name="T8" fmla="*/ 135 w 320"/>
                <a:gd name="T9" fmla="*/ 552 h 556"/>
                <a:gd name="T10" fmla="*/ 315 w 320"/>
                <a:gd name="T11" fmla="*/ 356 h 556"/>
                <a:gd name="T12" fmla="*/ 63 w 320"/>
                <a:gd name="T13" fmla="*/ 185 h 556"/>
                <a:gd name="T14" fmla="*/ 64 w 320"/>
                <a:gd name="T15" fmla="*/ 495 h 556"/>
                <a:gd name="T16" fmla="*/ 64 w 320"/>
                <a:gd name="T17" fmla="*/ 235 h 556"/>
                <a:gd name="T18" fmla="*/ 251 w 320"/>
                <a:gd name="T19" fmla="*/ 350 h 556"/>
                <a:gd name="T20" fmla="*/ 64 w 320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199" y="549"/>
                    <a:pt x="310" y="516"/>
                    <a:pt x="315" y="356"/>
                  </a:cubicBezTo>
                  <a:cubicBezTo>
                    <a:pt x="320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3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7224" y="1924"/>
              <a:ext cx="690" cy="1076"/>
            </a:xfrm>
            <a:custGeom>
              <a:avLst/>
              <a:gdLst>
                <a:gd name="T0" fmla="*/ 63 w 321"/>
                <a:gd name="T1" fmla="*/ 185 h 556"/>
                <a:gd name="T2" fmla="*/ 63 w 321"/>
                <a:gd name="T3" fmla="*/ 0 h 556"/>
                <a:gd name="T4" fmla="*/ 0 w 321"/>
                <a:gd name="T5" fmla="*/ 50 h 556"/>
                <a:gd name="T6" fmla="*/ 0 w 321"/>
                <a:gd name="T7" fmla="*/ 537 h 556"/>
                <a:gd name="T8" fmla="*/ 135 w 321"/>
                <a:gd name="T9" fmla="*/ 552 h 556"/>
                <a:gd name="T10" fmla="*/ 315 w 321"/>
                <a:gd name="T11" fmla="*/ 356 h 556"/>
                <a:gd name="T12" fmla="*/ 63 w 321"/>
                <a:gd name="T13" fmla="*/ 185 h 556"/>
                <a:gd name="T14" fmla="*/ 64 w 321"/>
                <a:gd name="T15" fmla="*/ 495 h 556"/>
                <a:gd name="T16" fmla="*/ 64 w 321"/>
                <a:gd name="T17" fmla="*/ 235 h 556"/>
                <a:gd name="T18" fmla="*/ 251 w 321"/>
                <a:gd name="T19" fmla="*/ 350 h 556"/>
                <a:gd name="T20" fmla="*/ 64 w 321"/>
                <a:gd name="T21" fmla="*/ 49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556">
                  <a:moveTo>
                    <a:pt x="63" y="18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23"/>
                    <a:pt x="0" y="50"/>
                  </a:cubicBezTo>
                  <a:cubicBezTo>
                    <a:pt x="0" y="83"/>
                    <a:pt x="0" y="537"/>
                    <a:pt x="0" y="537"/>
                  </a:cubicBezTo>
                  <a:cubicBezTo>
                    <a:pt x="0" y="537"/>
                    <a:pt x="73" y="556"/>
                    <a:pt x="135" y="552"/>
                  </a:cubicBezTo>
                  <a:cubicBezTo>
                    <a:pt x="200" y="549"/>
                    <a:pt x="310" y="516"/>
                    <a:pt x="315" y="356"/>
                  </a:cubicBezTo>
                  <a:cubicBezTo>
                    <a:pt x="321" y="195"/>
                    <a:pt x="192" y="135"/>
                    <a:pt x="63" y="185"/>
                  </a:cubicBezTo>
                  <a:close/>
                  <a:moveTo>
                    <a:pt x="64" y="495"/>
                  </a:moveTo>
                  <a:cubicBezTo>
                    <a:pt x="64" y="235"/>
                    <a:pt x="64" y="235"/>
                    <a:pt x="64" y="235"/>
                  </a:cubicBezTo>
                  <a:cubicBezTo>
                    <a:pt x="64" y="235"/>
                    <a:pt x="247" y="159"/>
                    <a:pt x="251" y="350"/>
                  </a:cubicBezTo>
                  <a:cubicBezTo>
                    <a:pt x="254" y="547"/>
                    <a:pt x="64" y="495"/>
                    <a:pt x="64" y="495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060" y="2249"/>
              <a:ext cx="135" cy="745"/>
            </a:xfrm>
            <a:custGeom>
              <a:avLst/>
              <a:gdLst>
                <a:gd name="T0" fmla="*/ 0 w 63"/>
                <a:gd name="T1" fmla="*/ 6 h 385"/>
                <a:gd name="T2" fmla="*/ 0 w 63"/>
                <a:gd name="T3" fmla="*/ 335 h 385"/>
                <a:gd name="T4" fmla="*/ 0 w 63"/>
                <a:gd name="T5" fmla="*/ 340 h 385"/>
                <a:gd name="T6" fmla="*/ 0 w 63"/>
                <a:gd name="T7" fmla="*/ 380 h 385"/>
                <a:gd name="T8" fmla="*/ 63 w 63"/>
                <a:gd name="T9" fmla="*/ 380 h 385"/>
                <a:gd name="T10" fmla="*/ 63 w 63"/>
                <a:gd name="T11" fmla="*/ 340 h 385"/>
                <a:gd name="T12" fmla="*/ 63 w 63"/>
                <a:gd name="T13" fmla="*/ 335 h 385"/>
                <a:gd name="T14" fmla="*/ 63 w 63"/>
                <a:gd name="T15" fmla="*/ 6 h 385"/>
                <a:gd name="T16" fmla="*/ 0 w 63"/>
                <a:gd name="T17" fmla="*/ 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85">
                  <a:moveTo>
                    <a:pt x="0" y="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0" y="385"/>
                    <a:pt x="63" y="380"/>
                    <a:pt x="63" y="380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3" y="335"/>
                    <a:pt x="63" y="335"/>
                    <a:pt x="63" y="33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32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8043" y="1999"/>
              <a:ext cx="169" cy="148"/>
            </a:xfrm>
            <a:custGeom>
              <a:avLst/>
              <a:gdLst>
                <a:gd name="T0" fmla="*/ 73 w 79"/>
                <a:gd name="T1" fmla="*/ 6 h 76"/>
                <a:gd name="T2" fmla="*/ 7 w 79"/>
                <a:gd name="T3" fmla="*/ 6 h 76"/>
                <a:gd name="T4" fmla="*/ 7 w 79"/>
                <a:gd name="T5" fmla="*/ 70 h 76"/>
                <a:gd name="T6" fmla="*/ 73 w 79"/>
                <a:gd name="T7" fmla="*/ 70 h 76"/>
                <a:gd name="T8" fmla="*/ 73 w 79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3" y="6"/>
                  </a:moveTo>
                  <a:cubicBezTo>
                    <a:pt x="39" y="0"/>
                    <a:pt x="7" y="6"/>
                    <a:pt x="7" y="6"/>
                  </a:cubicBezTo>
                  <a:cubicBezTo>
                    <a:pt x="0" y="39"/>
                    <a:pt x="7" y="70"/>
                    <a:pt x="7" y="70"/>
                  </a:cubicBezTo>
                  <a:cubicBezTo>
                    <a:pt x="41" y="76"/>
                    <a:pt x="73" y="70"/>
                    <a:pt x="73" y="70"/>
                  </a:cubicBezTo>
                  <a:cubicBezTo>
                    <a:pt x="79" y="37"/>
                    <a:pt x="73" y="6"/>
                    <a:pt x="73" y="6"/>
                  </a:cubicBezTo>
                  <a:close/>
                </a:path>
              </a:pathLst>
            </a:custGeom>
            <a:solidFill>
              <a:srgbClr val="CC0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39"/>
          <p:cNvSpPr>
            <a:spLocks noGrp="1"/>
          </p:cNvSpPr>
          <p:nvPr>
            <p:ph type="body" sz="quarter" idx="42" hasCustomPrompt="1"/>
          </p:nvPr>
        </p:nvSpPr>
        <p:spPr>
          <a:xfrm>
            <a:off x="522793" y="508224"/>
            <a:ext cx="8225920" cy="349057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</a:defRPr>
            </a:lvl1pPr>
          </a:lstStyle>
          <a:p>
            <a:pPr lvl="0">
              <a:lnSpc>
                <a:spcPts val="2000"/>
              </a:lnSpc>
            </a:pPr>
            <a:r>
              <a:rPr lang="pt-BR" dirty="0"/>
              <a:t>Editar estilos de texto mestre</a:t>
            </a: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72BC6C3F-0195-4243-A45E-715023A32915}"/>
              </a:ext>
            </a:extLst>
          </p:cNvPr>
          <p:cNvSpPr/>
          <p:nvPr userDrawn="1"/>
        </p:nvSpPr>
        <p:spPr>
          <a:xfrm rot="19792742">
            <a:off x="-256493" y="488467"/>
            <a:ext cx="1178157" cy="10800"/>
          </a:xfrm>
          <a:custGeom>
            <a:avLst/>
            <a:gdLst>
              <a:gd name="connsiteX0" fmla="*/ 1178157 w 1178157"/>
              <a:gd name="connsiteY0" fmla="*/ 0 h 10800"/>
              <a:gd name="connsiteX1" fmla="*/ 1171883 w 1178157"/>
              <a:gd name="connsiteY1" fmla="*/ 10800 h 10800"/>
              <a:gd name="connsiteX2" fmla="*/ 0 w 1178157"/>
              <a:gd name="connsiteY2" fmla="*/ 10800 h 10800"/>
              <a:gd name="connsiteX3" fmla="*/ 6266 w 1178157"/>
              <a:gd name="connsiteY3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157" h="10800">
                <a:moveTo>
                  <a:pt x="1178157" y="0"/>
                </a:moveTo>
                <a:lnTo>
                  <a:pt x="1171883" y="10800"/>
                </a:lnTo>
                <a:lnTo>
                  <a:pt x="0" y="10800"/>
                </a:lnTo>
                <a:lnTo>
                  <a:pt x="62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94000">
            <a:noAutofit/>
          </a:bodyPr>
          <a:lstStyle/>
          <a:p>
            <a:pPr fontAlgn="base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</a:pPr>
            <a:endParaRPr lang="pt-BR" sz="1500" kern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8487978" y="6458561"/>
            <a:ext cx="270259" cy="23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rtlCol="0" anchor="ctr">
            <a:noAutofit/>
          </a:bodyPr>
          <a:lstStyle/>
          <a:p>
            <a:pPr algn="ctr"/>
            <a:fld id="{3CF6C159-C82E-430A-A24D-281F1C84D3EF}" type="slidenum">
              <a:rPr lang="pt-BR" sz="700" b="1" kern="0" baseline="0" smtClean="0">
                <a:solidFill>
                  <a:srgbClr val="CC072F"/>
                </a:solidFill>
                <a:latin typeface="Bradesco Sans" panose="00000500000000000000" pitchFamily="2" charset="0"/>
              </a:rPr>
              <a:pPr algn="ctr"/>
              <a:t>‹nº›</a:t>
            </a:fld>
            <a:endParaRPr lang="pt-BR" sz="700" dirty="0">
              <a:solidFill>
                <a:srgbClr val="CC072F"/>
              </a:solidFill>
              <a:latin typeface="Bradesco Sans" panose="00000500000000000000" pitchFamily="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545902" y="1383015"/>
            <a:ext cx="20815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96"/>
          </p:nvPr>
        </p:nvSpPr>
        <p:spPr>
          <a:xfrm>
            <a:off x="545902" y="1571427"/>
            <a:ext cx="208157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823459" y="1383015"/>
            <a:ext cx="5924129" cy="184666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>
            <a:lvl1pPr marL="0" indent="-108000">
              <a:defRPr sz="1200">
                <a:solidFill>
                  <a:schemeClr val="tx2"/>
                </a:solidFill>
                <a:latin typeface="Bradesco Sans SemiBold" panose="000007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823459" y="1571427"/>
            <a:ext cx="5924129" cy="1384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>
            <a:lvl1pPr marL="0" indent="-108000">
              <a:defRPr sz="900">
                <a:solidFill>
                  <a:schemeClr val="tx2"/>
                </a:solidFill>
                <a:latin typeface="Bradesco Sans Thin" panose="00000300000000000000" pitchFamily="2" charset="0"/>
              </a:defRPr>
            </a:lvl1pPr>
            <a:lvl2pPr marL="0" indent="-108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12"/>
          </p:nvPr>
        </p:nvSpPr>
        <p:spPr>
          <a:xfrm>
            <a:off x="545902" y="1714505"/>
            <a:ext cx="2081411" cy="4522783"/>
          </a:xfrm>
          <a:prstGeom prst="rect">
            <a:avLst/>
          </a:prstGeom>
        </p:spPr>
        <p:txBody>
          <a:bodyPr lIns="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quarter" idx="114"/>
          </p:nvPr>
        </p:nvSpPr>
        <p:spPr>
          <a:xfrm>
            <a:off x="2823848" y="1714505"/>
            <a:ext cx="5922914" cy="4522783"/>
          </a:xfrm>
          <a:prstGeom prst="rect">
            <a:avLst/>
          </a:prstGeom>
        </p:spPr>
        <p:txBody>
          <a:bodyPr lIns="180000" tIns="108000" rIns="0" bIns="0"/>
          <a:lstStyle>
            <a:lvl1pPr mar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" panose="00000500000000000000" pitchFamily="2" charset="0"/>
              </a:defRPr>
            </a:lvl1pPr>
            <a:lvl2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2pPr>
            <a:lvl3pPr marL="72000" indent="-720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None/>
              <a:defRPr sz="900">
                <a:solidFill>
                  <a:schemeClr val="tx2"/>
                </a:solidFill>
                <a:latin typeface="Bradesco Sans SemiBold" panose="00000700000000000000" pitchFamily="2" charset="0"/>
              </a:defRPr>
            </a:lvl4pPr>
            <a:lvl5pPr marL="0" indent="-720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Bradesco Sans" panose="00000500000000000000" pitchFamily="2" charset="0"/>
              <a:buChar char="-"/>
              <a:defRPr sz="900">
                <a:solidFill>
                  <a:schemeClr val="tx2"/>
                </a:solidFill>
                <a:latin typeface="Bradesco Sans Light" panose="000004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51">
            <a:extLst>
              <a:ext uri="{FF2B5EF4-FFF2-40B4-BE49-F238E27FC236}">
                <a16:creationId xmlns:a16="http://schemas.microsoft.com/office/drawing/2014/main" id="{80C883C4-FE58-4870-B550-39605EEFE1AB}"/>
              </a:ext>
            </a:extLst>
          </p:cNvPr>
          <p:cNvSpPr/>
          <p:nvPr userDrawn="1"/>
        </p:nvSpPr>
        <p:spPr>
          <a:xfrm>
            <a:off x="9473360" y="1541370"/>
            <a:ext cx="749436" cy="748800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179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179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179</a:t>
            </a:r>
          </a:p>
        </p:txBody>
      </p:sp>
      <p:sp>
        <p:nvSpPr>
          <p:cNvPr id="23" name="Retângulo 58">
            <a:extLst>
              <a:ext uri="{FF2B5EF4-FFF2-40B4-BE49-F238E27FC236}">
                <a16:creationId xmlns:a16="http://schemas.microsoft.com/office/drawing/2014/main" id="{3C7B0FFB-AD3A-45BA-9AF6-34456B8BF309}"/>
              </a:ext>
            </a:extLst>
          </p:cNvPr>
          <p:cNvSpPr/>
          <p:nvPr userDrawn="1"/>
        </p:nvSpPr>
        <p:spPr>
          <a:xfrm>
            <a:off x="10603210" y="767598"/>
            <a:ext cx="749436" cy="748800"/>
          </a:xfrm>
          <a:prstGeom prst="rect">
            <a:avLst/>
          </a:prstGeom>
          <a:solidFill>
            <a:srgbClr val="78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120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180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220</a:t>
            </a:r>
          </a:p>
        </p:txBody>
      </p:sp>
      <p:sp>
        <p:nvSpPr>
          <p:cNvPr id="24" name="Retângulo 64">
            <a:extLst>
              <a:ext uri="{FF2B5EF4-FFF2-40B4-BE49-F238E27FC236}">
                <a16:creationId xmlns:a16="http://schemas.microsoft.com/office/drawing/2014/main" id="{5E265895-401A-448A-9702-64A4BC0F529A}"/>
              </a:ext>
            </a:extLst>
          </p:cNvPr>
          <p:cNvSpPr/>
          <p:nvPr userDrawn="1"/>
        </p:nvSpPr>
        <p:spPr>
          <a:xfrm>
            <a:off x="9473360" y="-6174"/>
            <a:ext cx="749436" cy="748800"/>
          </a:xfrm>
          <a:prstGeom prst="rect">
            <a:avLst/>
          </a:pr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204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9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47</a:t>
            </a:r>
          </a:p>
        </p:txBody>
      </p:sp>
      <p:sp>
        <p:nvSpPr>
          <p:cNvPr id="37" name="CaixaDeTexto 32">
            <a:extLst>
              <a:ext uri="{FF2B5EF4-FFF2-40B4-BE49-F238E27FC236}">
                <a16:creationId xmlns:a16="http://schemas.microsoft.com/office/drawing/2014/main" id="{10A0C476-4237-42BB-8F98-DF47C55BB99D}"/>
              </a:ext>
            </a:extLst>
          </p:cNvPr>
          <p:cNvSpPr txBox="1"/>
          <p:nvPr userDrawn="1"/>
        </p:nvSpPr>
        <p:spPr>
          <a:xfrm>
            <a:off x="9466179" y="-148596"/>
            <a:ext cx="75661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08000">
              <a:spcAft>
                <a:spcPts val="800"/>
              </a:spcAft>
            </a:pPr>
            <a:r>
              <a:rPr lang="pt-BR" sz="800" dirty="0">
                <a:solidFill>
                  <a:schemeClr val="tx2"/>
                </a:solidFill>
                <a:latin typeface="Bradesco Sans" panose="00000500000000000000" pitchFamily="2" charset="0"/>
              </a:rPr>
              <a:t>Cores principais</a:t>
            </a:r>
          </a:p>
        </p:txBody>
      </p:sp>
      <p:sp>
        <p:nvSpPr>
          <p:cNvPr id="38" name="CaixaDeTexto 33">
            <a:extLst>
              <a:ext uri="{FF2B5EF4-FFF2-40B4-BE49-F238E27FC236}">
                <a16:creationId xmlns:a16="http://schemas.microsoft.com/office/drawing/2014/main" id="{B597D62F-B94E-4A86-B3B4-B2539665C13C}"/>
              </a:ext>
            </a:extLst>
          </p:cNvPr>
          <p:cNvSpPr txBox="1"/>
          <p:nvPr userDrawn="1"/>
        </p:nvSpPr>
        <p:spPr>
          <a:xfrm>
            <a:off x="10603210" y="-148596"/>
            <a:ext cx="18915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08000">
              <a:spcAft>
                <a:spcPts val="800"/>
              </a:spcAft>
            </a:pPr>
            <a:r>
              <a:rPr lang="pt-BR" sz="800" dirty="0">
                <a:solidFill>
                  <a:schemeClr val="tx2"/>
                </a:solidFill>
                <a:latin typeface="Bradesco Sans" panose="00000500000000000000" pitchFamily="2" charset="0"/>
              </a:rPr>
              <a:t>Paleta secundária para usar em gráficos</a:t>
            </a:r>
          </a:p>
        </p:txBody>
      </p:sp>
      <p:sp>
        <p:nvSpPr>
          <p:cNvPr id="40" name="Retângulo 49">
            <a:extLst>
              <a:ext uri="{FF2B5EF4-FFF2-40B4-BE49-F238E27FC236}">
                <a16:creationId xmlns:a16="http://schemas.microsoft.com/office/drawing/2014/main" id="{78BBB0D7-EC8A-4A10-9441-77A44FCCE239}"/>
              </a:ext>
            </a:extLst>
          </p:cNvPr>
          <p:cNvSpPr/>
          <p:nvPr userDrawn="1"/>
        </p:nvSpPr>
        <p:spPr>
          <a:xfrm>
            <a:off x="9473360" y="767598"/>
            <a:ext cx="749436" cy="748800"/>
          </a:xfrm>
          <a:prstGeom prst="rect">
            <a:avLst/>
          </a:prstGeom>
          <a:solidFill>
            <a:srgbClr val="5B0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91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8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12</a:t>
            </a:r>
          </a:p>
        </p:txBody>
      </p:sp>
      <p:sp>
        <p:nvSpPr>
          <p:cNvPr id="30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0603210" y="3880035"/>
            <a:ext cx="749436" cy="748800"/>
          </a:xfrm>
          <a:prstGeom prst="rect">
            <a:avLst/>
          </a:prstGeom>
          <a:solidFill>
            <a:srgbClr val="19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25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65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110</a:t>
            </a:r>
          </a:p>
        </p:txBody>
      </p:sp>
      <p:sp>
        <p:nvSpPr>
          <p:cNvPr id="31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0603210" y="1541370"/>
            <a:ext cx="749436" cy="74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255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106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114</a:t>
            </a:r>
          </a:p>
        </p:txBody>
      </p:sp>
      <p:sp>
        <p:nvSpPr>
          <p:cNvPr id="32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0603210" y="3106263"/>
            <a:ext cx="749436" cy="748800"/>
          </a:xfrm>
          <a:prstGeom prst="rect">
            <a:avLst/>
          </a:prstGeom>
          <a:solidFill>
            <a:srgbClr val="007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0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120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183</a:t>
            </a:r>
          </a:p>
        </p:txBody>
      </p:sp>
      <p:sp>
        <p:nvSpPr>
          <p:cNvPr id="33" name="Retângulo 58">
            <a:extLst>
              <a:ext uri="{FF2B5EF4-FFF2-40B4-BE49-F238E27FC236}">
                <a16:creationId xmlns:a16="http://schemas.microsoft.com/office/drawing/2014/main" id="{3C7B0FFB-AD3A-45BA-9AF6-34456B8BF309}"/>
              </a:ext>
            </a:extLst>
          </p:cNvPr>
          <p:cNvSpPr/>
          <p:nvPr userDrawn="1"/>
        </p:nvSpPr>
        <p:spPr>
          <a:xfrm>
            <a:off x="11456445" y="767598"/>
            <a:ext cx="749436" cy="748800"/>
          </a:xfrm>
          <a:prstGeom prst="rect">
            <a:avLst/>
          </a:prstGeom>
          <a:solidFill>
            <a:srgbClr val="560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86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12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171</a:t>
            </a:r>
          </a:p>
        </p:txBody>
      </p:sp>
      <p:sp>
        <p:nvSpPr>
          <p:cNvPr id="34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1456445" y="2315142"/>
            <a:ext cx="749436" cy="748800"/>
          </a:xfrm>
          <a:prstGeom prst="rect">
            <a:avLst/>
          </a:prstGeom>
          <a:solidFill>
            <a:srgbClr val="C8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rgbClr val="313131"/>
                </a:solidFill>
                <a:latin typeface="Bradesco Sans SemiBold" panose="00000700000000000000" pitchFamily="2" charset="0"/>
              </a:rPr>
              <a:t>200</a:t>
            </a:r>
          </a:p>
          <a:p>
            <a:r>
              <a:rPr lang="pt-BR" sz="1200" dirty="0">
                <a:solidFill>
                  <a:srgbClr val="313131"/>
                </a:solidFill>
                <a:latin typeface="Bradesco Sans SemiBold" panose="00000700000000000000" pitchFamily="2" charset="0"/>
              </a:rPr>
              <a:t>198</a:t>
            </a:r>
          </a:p>
          <a:p>
            <a:r>
              <a:rPr lang="pt-BR" sz="1200" dirty="0">
                <a:solidFill>
                  <a:srgbClr val="313131"/>
                </a:solidFill>
                <a:latin typeface="Bradesco Sans SemiBold" panose="00000700000000000000" pitchFamily="2" charset="0"/>
              </a:rPr>
              <a:t>198</a:t>
            </a:r>
          </a:p>
        </p:txBody>
      </p:sp>
      <p:sp>
        <p:nvSpPr>
          <p:cNvPr id="35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1456445" y="1541370"/>
            <a:ext cx="749436" cy="748800"/>
          </a:xfrm>
          <a:prstGeom prst="rect">
            <a:avLst/>
          </a:prstGeom>
          <a:solidFill>
            <a:srgbClr val="416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66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99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235</a:t>
            </a:r>
          </a:p>
        </p:txBody>
      </p:sp>
      <p:sp>
        <p:nvSpPr>
          <p:cNvPr id="36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1456445" y="-9756"/>
            <a:ext cx="749436" cy="748800"/>
          </a:xfrm>
          <a:prstGeom prst="rect">
            <a:avLst/>
          </a:prstGeom>
          <a:solidFill>
            <a:srgbClr val="300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48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10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132</a:t>
            </a:r>
          </a:p>
        </p:txBody>
      </p:sp>
      <p:sp>
        <p:nvSpPr>
          <p:cNvPr id="39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0603210" y="2315142"/>
            <a:ext cx="749436" cy="748800"/>
          </a:xfrm>
          <a:prstGeom prst="rect">
            <a:avLst/>
          </a:prstGeom>
          <a:solidFill>
            <a:srgbClr val="48C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72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202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225</a:t>
            </a:r>
          </a:p>
        </p:txBody>
      </p:sp>
      <p:sp>
        <p:nvSpPr>
          <p:cNvPr id="42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0603210" y="-9756"/>
            <a:ext cx="749436" cy="748800"/>
          </a:xfrm>
          <a:prstGeom prst="rect">
            <a:avLst/>
          </a:prstGeom>
          <a:solidFill>
            <a:srgbClr val="8A0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138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0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7</a:t>
            </a:r>
          </a:p>
        </p:txBody>
      </p:sp>
      <p:sp>
        <p:nvSpPr>
          <p:cNvPr id="43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1456445" y="3880035"/>
            <a:ext cx="749436" cy="748800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49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49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49</a:t>
            </a:r>
          </a:p>
        </p:txBody>
      </p:sp>
      <p:sp>
        <p:nvSpPr>
          <p:cNvPr id="44" name="Retângulo 58">
            <a:extLst>
              <a:ext uri="{FF2B5EF4-FFF2-40B4-BE49-F238E27FC236}">
                <a16:creationId xmlns:a16="http://schemas.microsoft.com/office/drawing/2014/main" id="{9F674F65-4D7F-43EC-B755-8A6BEDB83A3B}"/>
              </a:ext>
            </a:extLst>
          </p:cNvPr>
          <p:cNvSpPr/>
          <p:nvPr userDrawn="1"/>
        </p:nvSpPr>
        <p:spPr>
          <a:xfrm>
            <a:off x="11456445" y="3106263"/>
            <a:ext cx="749436" cy="748800"/>
          </a:xfrm>
          <a:prstGeom prst="rect">
            <a:avLst/>
          </a:pr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Bradesco Sans SemiBold" panose="00000700000000000000" pitchFamily="2" charset="0"/>
              </a:rPr>
              <a:t>138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134</a:t>
            </a:r>
          </a:p>
          <a:p>
            <a:r>
              <a:rPr lang="pt-BR" sz="1200" dirty="0">
                <a:latin typeface="Bradesco Sans SemiBold" panose="00000700000000000000" pitchFamily="2" charset="0"/>
              </a:rPr>
              <a:t>134</a:t>
            </a:r>
          </a:p>
        </p:txBody>
      </p:sp>
    </p:spTree>
    <p:extLst>
      <p:ext uri="{BB962C8B-B14F-4D97-AF65-F5344CB8AC3E}">
        <p14:creationId xmlns:p14="http://schemas.microsoft.com/office/powerpoint/2010/main" val="172025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36" r:id="rId4"/>
    <p:sldLayoutId id="2147483967" r:id="rId5"/>
    <p:sldLayoutId id="2147483954" r:id="rId6"/>
    <p:sldLayoutId id="2147483955" r:id="rId7"/>
    <p:sldLayoutId id="2147483956" r:id="rId8"/>
    <p:sldLayoutId id="2147483960" r:id="rId9"/>
    <p:sldLayoutId id="2147483961" r:id="rId10"/>
    <p:sldLayoutId id="2147483972" r:id="rId11"/>
    <p:sldLayoutId id="2147483982" r:id="rId12"/>
    <p:sldLayoutId id="2147483965" r:id="rId13"/>
    <p:sldLayoutId id="2147483958" r:id="rId14"/>
    <p:sldLayoutId id="2147483959" r:id="rId15"/>
    <p:sldLayoutId id="2147483981" r:id="rId16"/>
    <p:sldLayoutId id="2147483957" r:id="rId17"/>
    <p:sldLayoutId id="2147483962" r:id="rId18"/>
    <p:sldLayoutId id="2147483963" r:id="rId19"/>
    <p:sldLayoutId id="2147483964" r:id="rId20"/>
    <p:sldLayoutId id="2147483966" r:id="rId21"/>
    <p:sldLayoutId id="2147483968" r:id="rId22"/>
    <p:sldLayoutId id="2147483980" r:id="rId23"/>
    <p:sldLayoutId id="2147483969" r:id="rId24"/>
    <p:sldLayoutId id="2147483979" r:id="rId25"/>
    <p:sldLayoutId id="2147483970" r:id="rId26"/>
    <p:sldLayoutId id="2147483971" r:id="rId27"/>
    <p:sldLayoutId id="2147483973" r:id="rId28"/>
    <p:sldLayoutId id="2147483983" r:id="rId29"/>
    <p:sldLayoutId id="2147483985" r:id="rId30"/>
    <p:sldLayoutId id="2147483986" r:id="rId31"/>
    <p:sldLayoutId id="2147483987" r:id="rId32"/>
  </p:sldLayoutIdLst>
  <p:hf hdr="0" dt="0"/>
  <p:txStyles>
    <p:titleStyle>
      <a:lvl1pPr algn="l" rtl="0" eaLnBrk="1" fontAlgn="base" hangingPunct="1">
        <a:lnSpc>
          <a:spcPts val="2275"/>
        </a:lnSpc>
        <a:spcBef>
          <a:spcPts val="0"/>
        </a:spcBef>
        <a:spcAft>
          <a:spcPct val="0"/>
        </a:spcAft>
        <a:defRPr lang="pt-BR" sz="2167" b="1" i="0" dirty="0" smtClean="0">
          <a:solidFill>
            <a:schemeClr val="tx2"/>
          </a:solidFill>
          <a:effectLst/>
          <a:latin typeface="+mj-lt"/>
          <a:ea typeface="+mn-ea"/>
          <a:cs typeface="+mn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95283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90564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485846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981127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217"/>
        </a:spcBef>
        <a:spcAft>
          <a:spcPts val="217"/>
        </a:spcAft>
        <a:buFont typeface="Arial" pitchFamily="34" charset="0"/>
        <a:buNone/>
        <a:defRPr sz="975">
          <a:solidFill>
            <a:schemeClr val="accent2"/>
          </a:solidFill>
          <a:latin typeface="+mn-lt"/>
          <a:ea typeface="+mn-ea"/>
          <a:cs typeface="+mn-cs"/>
        </a:defRPr>
      </a:lvl1pPr>
      <a:lvl2pPr marL="385219" indent="-187451" algn="l" rtl="0" eaLnBrk="1" fontAlgn="base" hangingPunct="1">
        <a:spcBef>
          <a:spcPts val="217"/>
        </a:spcBef>
        <a:spcAft>
          <a:spcPts val="217"/>
        </a:spcAft>
        <a:buClr>
          <a:schemeClr val="accent1"/>
        </a:buClr>
        <a:buFont typeface="Arial" pitchFamily="34" charset="0"/>
        <a:buChar char="•"/>
        <a:defRPr sz="975">
          <a:solidFill>
            <a:schemeClr val="accent2"/>
          </a:solidFill>
          <a:latin typeface="+mn-lt"/>
        </a:defRPr>
      </a:lvl2pPr>
      <a:lvl3pPr marL="582989" indent="-197768" algn="l" rtl="0" eaLnBrk="1" fontAlgn="base" hangingPunct="1">
        <a:spcBef>
          <a:spcPts val="217"/>
        </a:spcBef>
        <a:spcAft>
          <a:spcPts val="217"/>
        </a:spcAft>
        <a:buClr>
          <a:schemeClr val="accent1"/>
        </a:buClr>
        <a:buFont typeface="Trebuchet MS" pitchFamily="34" charset="0"/>
        <a:buChar char="—"/>
        <a:defRPr sz="975">
          <a:solidFill>
            <a:schemeClr val="accent2"/>
          </a:solidFill>
          <a:latin typeface="+mn-lt"/>
        </a:defRPr>
      </a:lvl3pPr>
      <a:lvl4pPr marL="777318" indent="-192610" algn="l" rtl="0" eaLnBrk="1" fontAlgn="base" hangingPunct="1">
        <a:spcBef>
          <a:spcPts val="217"/>
        </a:spcBef>
        <a:spcAft>
          <a:spcPts val="217"/>
        </a:spcAft>
        <a:buClr>
          <a:schemeClr val="accent1"/>
        </a:buClr>
        <a:buFont typeface="Arial" pitchFamily="34" charset="0"/>
        <a:buChar char="•"/>
        <a:defRPr sz="975">
          <a:solidFill>
            <a:schemeClr val="accent2"/>
          </a:solidFill>
          <a:latin typeface="+mn-lt"/>
        </a:defRPr>
      </a:lvl4pPr>
      <a:lvl5pPr marL="969927" indent="-192610" algn="l" rtl="0" eaLnBrk="1" fontAlgn="base" hangingPunct="1">
        <a:spcBef>
          <a:spcPts val="217"/>
        </a:spcBef>
        <a:spcAft>
          <a:spcPts val="217"/>
        </a:spcAft>
        <a:buClr>
          <a:schemeClr val="accent1"/>
        </a:buClr>
        <a:buFont typeface="Trebuchet MS" pitchFamily="34" charset="0"/>
        <a:buChar char="—"/>
        <a:tabLst/>
        <a:defRPr sz="975">
          <a:solidFill>
            <a:schemeClr val="accent2"/>
          </a:solidFill>
          <a:latin typeface="+mn-lt"/>
        </a:defRPr>
      </a:lvl5pPr>
      <a:lvl6pPr marL="2724050" indent="-247640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</a:defRPr>
      </a:lvl6pPr>
      <a:lvl7pPr marL="3219333" indent="-247640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</a:defRPr>
      </a:lvl7pPr>
      <a:lvl8pPr marL="3714614" indent="-247640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</a:defRPr>
      </a:lvl8pPr>
      <a:lvl9pPr marL="4209896" indent="-247640" algn="l" rtl="0" eaLnBrk="1" fontAlgn="base" hangingPunct="1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BAE40"/>
          </p15:clr>
        </p15:guide>
        <p15:guide id="2" pos="5511">
          <p15:clr>
            <a:srgbClr val="FBAE40"/>
          </p15:clr>
        </p15:guide>
        <p15:guide id="3" orient="horz" pos="867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663">
          <p15:clr>
            <a:srgbClr val="FBAE40"/>
          </p15:clr>
        </p15:guide>
        <p15:guide id="6" orient="horz" pos="346">
          <p15:clr>
            <a:srgbClr val="FBAE40"/>
          </p15:clr>
        </p15:guide>
        <p15:guide id="7" orient="horz" pos="4178">
          <p15:clr>
            <a:srgbClr val="FBAE40"/>
          </p15:clr>
        </p15:guide>
        <p15:guide id="8" pos="1542">
          <p15:clr>
            <a:srgbClr val="FBAE40"/>
          </p15:clr>
        </p15:guide>
        <p15:guide id="9" pos="1655">
          <p15:clr>
            <a:srgbClr val="FBAE40"/>
          </p15:clr>
        </p15:guide>
        <p15:guide id="10" pos="2857">
          <p15:clr>
            <a:srgbClr val="FBAE40"/>
          </p15:clr>
        </p15:guide>
        <p15:guide id="11" pos="2971">
          <p15:clr>
            <a:srgbClr val="FBAE40"/>
          </p15:clr>
        </p15:guide>
        <p15:guide id="12" pos="4173">
          <p15:clr>
            <a:srgbClr val="FBAE40"/>
          </p15:clr>
        </p15:guide>
        <p15:guide id="13" pos="428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>
            <a:off x="930182" y="4734952"/>
            <a:ext cx="7601071" cy="675781"/>
          </a:xfrm>
        </p:spPr>
        <p:txBody>
          <a:bodyPr/>
          <a:lstStyle/>
          <a:p>
            <a:r>
              <a:rPr lang="pt-BR" dirty="0"/>
              <a:t>FIDC ESTRELA</a:t>
            </a:r>
          </a:p>
          <a:p>
            <a:endParaRPr lang="pt-BR" sz="24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AGOSTO, 2024</a:t>
            </a:r>
          </a:p>
        </p:txBody>
      </p:sp>
    </p:spTree>
    <p:extLst>
      <p:ext uri="{BB962C8B-B14F-4D97-AF65-F5344CB8AC3E}">
        <p14:creationId xmlns:p14="http://schemas.microsoft.com/office/powerpoint/2010/main" val="351943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grupar 32"/>
          <p:cNvGrpSpPr/>
          <p:nvPr/>
        </p:nvGrpSpPr>
        <p:grpSpPr>
          <a:xfrm>
            <a:off x="0" y="836407"/>
            <a:ext cx="9148237" cy="5184003"/>
            <a:chOff x="0" y="0"/>
            <a:chExt cx="10800002" cy="6120003"/>
          </a:xfrm>
        </p:grpSpPr>
        <p:sp>
          <p:nvSpPr>
            <p:cNvPr id="34" name="object 2"/>
            <p:cNvSpPr/>
            <p:nvPr userDrawn="1"/>
          </p:nvSpPr>
          <p:spPr>
            <a:xfrm>
              <a:off x="8881062" y="5464468"/>
              <a:ext cx="1618573" cy="3569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35" name="object 6"/>
            <p:cNvSpPr/>
            <p:nvPr userDrawn="1"/>
          </p:nvSpPr>
          <p:spPr>
            <a:xfrm>
              <a:off x="0" y="2468623"/>
              <a:ext cx="3622802" cy="3651173"/>
            </a:xfrm>
            <a:custGeom>
              <a:avLst/>
              <a:gdLst/>
              <a:ahLst/>
              <a:cxnLst/>
              <a:rect l="l" t="t" r="r" b="b"/>
              <a:pathLst>
                <a:path w="3622802" h="3651173">
                  <a:moveTo>
                    <a:pt x="0" y="0"/>
                  </a:moveTo>
                  <a:lnTo>
                    <a:pt x="0" y="3651173"/>
                  </a:lnTo>
                  <a:lnTo>
                    <a:pt x="3622802" y="3651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43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36" name="object 7"/>
            <p:cNvSpPr/>
            <p:nvPr userDrawn="1"/>
          </p:nvSpPr>
          <p:spPr>
            <a:xfrm>
              <a:off x="372795" y="2538544"/>
              <a:ext cx="813092" cy="1133119"/>
            </a:xfrm>
            <a:custGeom>
              <a:avLst/>
              <a:gdLst/>
              <a:ahLst/>
              <a:cxnLst/>
              <a:rect l="l" t="t" r="r" b="b"/>
              <a:pathLst>
                <a:path w="813092" h="1133119">
                  <a:moveTo>
                    <a:pt x="516851" y="0"/>
                  </a:moveTo>
                  <a:lnTo>
                    <a:pt x="0" y="520915"/>
                  </a:lnTo>
                  <a:lnTo>
                    <a:pt x="0" y="1133119"/>
                  </a:lnTo>
                  <a:lnTo>
                    <a:pt x="813092" y="371284"/>
                  </a:lnTo>
                  <a:lnTo>
                    <a:pt x="516851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37" name="object 8"/>
            <p:cNvSpPr/>
            <p:nvPr userDrawn="1"/>
          </p:nvSpPr>
          <p:spPr>
            <a:xfrm>
              <a:off x="0" y="860177"/>
              <a:ext cx="1185900" cy="2049652"/>
            </a:xfrm>
            <a:custGeom>
              <a:avLst/>
              <a:gdLst/>
              <a:ahLst/>
              <a:cxnLst/>
              <a:rect l="l" t="t" r="r" b="b"/>
              <a:pathLst>
                <a:path w="1185900" h="2049652">
                  <a:moveTo>
                    <a:pt x="0" y="0"/>
                  </a:moveTo>
                  <a:lnTo>
                    <a:pt x="0" y="760349"/>
                  </a:lnTo>
                  <a:lnTo>
                    <a:pt x="1185900" y="2049652"/>
                  </a:lnTo>
                  <a:lnTo>
                    <a:pt x="1185900" y="1195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38" name="object 9"/>
            <p:cNvSpPr/>
            <p:nvPr userDrawn="1"/>
          </p:nvSpPr>
          <p:spPr>
            <a:xfrm>
              <a:off x="0" y="1054815"/>
              <a:ext cx="2412680" cy="50651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39" name="object 10"/>
            <p:cNvSpPr/>
            <p:nvPr userDrawn="1"/>
          </p:nvSpPr>
          <p:spPr>
            <a:xfrm>
              <a:off x="0" y="2946274"/>
              <a:ext cx="720826" cy="1046683"/>
            </a:xfrm>
            <a:custGeom>
              <a:avLst/>
              <a:gdLst/>
              <a:ahLst/>
              <a:cxnLst/>
              <a:rect l="l" t="t" r="r" b="b"/>
              <a:pathLst>
                <a:path w="720826" h="1046683">
                  <a:moveTo>
                    <a:pt x="424599" y="0"/>
                  </a:moveTo>
                  <a:lnTo>
                    <a:pt x="0" y="427939"/>
                  </a:lnTo>
                  <a:lnTo>
                    <a:pt x="0" y="1046683"/>
                  </a:lnTo>
                  <a:lnTo>
                    <a:pt x="720826" y="371297"/>
                  </a:lnTo>
                  <a:lnTo>
                    <a:pt x="424599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40" name="object 11"/>
            <p:cNvSpPr/>
            <p:nvPr userDrawn="1"/>
          </p:nvSpPr>
          <p:spPr>
            <a:xfrm>
              <a:off x="0" y="1736633"/>
              <a:ext cx="720826" cy="1580934"/>
            </a:xfrm>
            <a:custGeom>
              <a:avLst/>
              <a:gdLst/>
              <a:ahLst/>
              <a:cxnLst/>
              <a:rect l="l" t="t" r="r" b="b"/>
              <a:pathLst>
                <a:path w="720826" h="1580934">
                  <a:moveTo>
                    <a:pt x="0" y="0"/>
                  </a:moveTo>
                  <a:lnTo>
                    <a:pt x="0" y="797255"/>
                  </a:lnTo>
                  <a:lnTo>
                    <a:pt x="720826" y="1580934"/>
                  </a:lnTo>
                  <a:lnTo>
                    <a:pt x="720826" y="726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41" name="object 12"/>
            <p:cNvSpPr/>
            <p:nvPr userDrawn="1"/>
          </p:nvSpPr>
          <p:spPr>
            <a:xfrm>
              <a:off x="0" y="3074115"/>
              <a:ext cx="2514280" cy="3045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42" name="object 13"/>
            <p:cNvSpPr/>
            <p:nvPr userDrawn="1"/>
          </p:nvSpPr>
          <p:spPr>
            <a:xfrm>
              <a:off x="1051" y="4970436"/>
              <a:ext cx="813079" cy="1133068"/>
            </a:xfrm>
            <a:custGeom>
              <a:avLst/>
              <a:gdLst/>
              <a:ahLst/>
              <a:cxnLst/>
              <a:rect l="l" t="t" r="r" b="b"/>
              <a:pathLst>
                <a:path w="813079" h="1133068">
                  <a:moveTo>
                    <a:pt x="516826" y="0"/>
                  </a:moveTo>
                  <a:lnTo>
                    <a:pt x="0" y="520928"/>
                  </a:lnTo>
                  <a:lnTo>
                    <a:pt x="0" y="1133068"/>
                  </a:lnTo>
                  <a:lnTo>
                    <a:pt x="813079" y="371297"/>
                  </a:lnTo>
                  <a:lnTo>
                    <a:pt x="516826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43" name="object 14"/>
            <p:cNvSpPr/>
            <p:nvPr userDrawn="1"/>
          </p:nvSpPr>
          <p:spPr>
            <a:xfrm>
              <a:off x="0" y="3666733"/>
              <a:ext cx="814133" cy="1675002"/>
            </a:xfrm>
            <a:custGeom>
              <a:avLst/>
              <a:gdLst/>
              <a:ahLst/>
              <a:cxnLst/>
              <a:rect l="l" t="t" r="r" b="b"/>
              <a:pathLst>
                <a:path w="814133" h="1675002">
                  <a:moveTo>
                    <a:pt x="0" y="0"/>
                  </a:moveTo>
                  <a:lnTo>
                    <a:pt x="0" y="789863"/>
                  </a:lnTo>
                  <a:lnTo>
                    <a:pt x="814133" y="1675002"/>
                  </a:lnTo>
                  <a:lnTo>
                    <a:pt x="814133" y="820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44" name="object 15"/>
            <p:cNvSpPr/>
            <p:nvPr userDrawn="1"/>
          </p:nvSpPr>
          <p:spPr>
            <a:xfrm>
              <a:off x="9005861" y="0"/>
              <a:ext cx="1794141" cy="5382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45" name="object 16"/>
            <p:cNvSpPr/>
            <p:nvPr userDrawn="1"/>
          </p:nvSpPr>
          <p:spPr>
            <a:xfrm>
              <a:off x="9721398" y="1064349"/>
              <a:ext cx="1076972" cy="1500847"/>
            </a:xfrm>
            <a:custGeom>
              <a:avLst/>
              <a:gdLst/>
              <a:ahLst/>
              <a:cxnLst/>
              <a:rect l="l" t="t" r="r" b="b"/>
              <a:pathLst>
                <a:path w="1076972" h="1500847">
                  <a:moveTo>
                    <a:pt x="684593" y="0"/>
                  </a:moveTo>
                  <a:lnTo>
                    <a:pt x="0" y="689965"/>
                  </a:lnTo>
                  <a:lnTo>
                    <a:pt x="0" y="1500847"/>
                  </a:lnTo>
                  <a:lnTo>
                    <a:pt x="1076972" y="491794"/>
                  </a:lnTo>
                  <a:lnTo>
                    <a:pt x="684593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46" name="object 17"/>
            <p:cNvSpPr/>
            <p:nvPr userDrawn="1"/>
          </p:nvSpPr>
          <p:spPr>
            <a:xfrm>
              <a:off x="9367011" y="3"/>
              <a:ext cx="1431340" cy="1556143"/>
            </a:xfrm>
            <a:custGeom>
              <a:avLst/>
              <a:gdLst/>
              <a:ahLst/>
              <a:cxnLst/>
              <a:rect l="l" t="t" r="r" b="b"/>
              <a:pathLst>
                <a:path w="1431340" h="1556143">
                  <a:moveTo>
                    <a:pt x="1010323" y="0"/>
                  </a:moveTo>
                  <a:lnTo>
                    <a:pt x="0" y="0"/>
                  </a:lnTo>
                  <a:lnTo>
                    <a:pt x="1431340" y="1556143"/>
                  </a:lnTo>
                  <a:lnTo>
                    <a:pt x="1431340" y="424319"/>
                  </a:lnTo>
                  <a:lnTo>
                    <a:pt x="1010323" y="0"/>
                  </a:lnTo>
                  <a:close/>
                </a:path>
              </a:pathLst>
            </a:custGeom>
            <a:solidFill>
              <a:srgbClr val="EE304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</p:grpSp>
      <p:sp>
        <p:nvSpPr>
          <p:cNvPr id="5" name="object 5"/>
          <p:cNvSpPr/>
          <p:nvPr/>
        </p:nvSpPr>
        <p:spPr>
          <a:xfrm>
            <a:off x="2661353" y="3863499"/>
            <a:ext cx="3808207" cy="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4495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02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25"/>
          </a:p>
        </p:txBody>
      </p:sp>
      <p:sp>
        <p:nvSpPr>
          <p:cNvPr id="23" name="CaixaDeTexto 22"/>
          <p:cNvSpPr txBox="1"/>
          <p:nvPr/>
        </p:nvSpPr>
        <p:spPr>
          <a:xfrm>
            <a:off x="2961767" y="3069607"/>
            <a:ext cx="3220498" cy="66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727" b="1" dirty="0">
                <a:latin typeface="Segoe UI" panose="020B0502040204020203" pitchFamily="34" charset="0"/>
                <a:cs typeface="Segoe UI" panose="020B0502040204020203" pitchFamily="34" charset="0"/>
              </a:rPr>
              <a:t>Fundo Estrela</a:t>
            </a:r>
          </a:p>
        </p:txBody>
      </p:sp>
      <p:grpSp>
        <p:nvGrpSpPr>
          <p:cNvPr id="48" name="Agrupar 47"/>
          <p:cNvGrpSpPr/>
          <p:nvPr/>
        </p:nvGrpSpPr>
        <p:grpSpPr>
          <a:xfrm>
            <a:off x="2940628" y="3930523"/>
            <a:ext cx="3234826" cy="721235"/>
            <a:chOff x="3471575" y="3652776"/>
            <a:chExt cx="3818892" cy="851458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75" y="3652776"/>
              <a:ext cx="1200150" cy="851458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4836" y="3779775"/>
              <a:ext cx="2755631" cy="597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ector reto 76"/>
          <p:cNvCxnSpPr/>
          <p:nvPr/>
        </p:nvCxnSpPr>
        <p:spPr>
          <a:xfrm>
            <a:off x="-32720" y="3374940"/>
            <a:ext cx="9128363" cy="2672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-15637" y="4340153"/>
            <a:ext cx="9111280" cy="4544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4716521" y="1661704"/>
            <a:ext cx="4760966" cy="398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58"/>
            <a:endParaRPr sz="254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34227" y="4475209"/>
            <a:ext cx="495328" cy="673106"/>
            <a:chOff x="1509134" y="4165247"/>
            <a:chExt cx="584762" cy="794638"/>
          </a:xfrm>
        </p:grpSpPr>
        <p:pic>
          <p:nvPicPr>
            <p:cNvPr id="9" name="Picture 1139" descr="ic_bradesco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9134" y="4165247"/>
              <a:ext cx="339887" cy="50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ixaDeTexto 34"/>
            <p:cNvSpPr txBox="1">
              <a:spLocks noChangeArrowheads="1"/>
            </p:cNvSpPr>
            <p:nvPr/>
          </p:nvSpPr>
          <p:spPr bwMode="auto">
            <a:xfrm>
              <a:off x="1509134" y="4696987"/>
              <a:ext cx="584762" cy="26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defTabSz="7745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847" b="1" dirty="0">
                  <a:solidFill>
                    <a:prstClr val="black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Bradesco</a:t>
              </a:r>
            </a:p>
          </p:txBody>
        </p:sp>
      </p:grpSp>
      <p:sp>
        <p:nvSpPr>
          <p:cNvPr id="12" name="Retângulo Arredondado 11"/>
          <p:cNvSpPr/>
          <p:nvPr/>
        </p:nvSpPr>
        <p:spPr>
          <a:xfrm>
            <a:off x="1911054" y="2490142"/>
            <a:ext cx="1111845" cy="6489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17" dirty="0">
                <a:solidFill>
                  <a:schemeClr val="tx1"/>
                </a:solidFill>
              </a:rPr>
              <a:t>Fatura a venda com prazo de pagamento em </a:t>
            </a:r>
            <a:r>
              <a:rPr lang="pt-BR" sz="1017" b="1" dirty="0">
                <a:solidFill>
                  <a:schemeClr val="tx1"/>
                </a:solidFill>
              </a:rPr>
              <a:t>30 dias</a:t>
            </a:r>
            <a:r>
              <a:rPr lang="pt-BR" sz="1017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1925619" y="3457677"/>
            <a:ext cx="1080536" cy="6525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Disponibiliza Boleto Portal 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1925619" y="1528396"/>
            <a:ext cx="1084214" cy="5615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</a:rPr>
              <a:t>Compra Componente</a:t>
            </a:r>
          </a:p>
        </p:txBody>
      </p:sp>
      <p:cxnSp>
        <p:nvCxnSpPr>
          <p:cNvPr id="75" name="Conector reto 74"/>
          <p:cNvCxnSpPr/>
          <p:nvPr/>
        </p:nvCxnSpPr>
        <p:spPr>
          <a:xfrm flipV="1">
            <a:off x="44584" y="2212176"/>
            <a:ext cx="9144000" cy="8010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84516" y="1798653"/>
            <a:ext cx="71296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25" dirty="0" err="1"/>
              <a:t>Dealer</a:t>
            </a:r>
            <a:endParaRPr lang="pt-BR" sz="1525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43496" y="5271230"/>
            <a:ext cx="9111280" cy="4544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Arredondado 77"/>
          <p:cNvSpPr/>
          <p:nvPr/>
        </p:nvSpPr>
        <p:spPr>
          <a:xfrm>
            <a:off x="6041216" y="4590826"/>
            <a:ext cx="1111845" cy="609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Baixa OCT e recompõe o Limite</a:t>
            </a:r>
          </a:p>
        </p:txBody>
      </p:sp>
      <p:sp>
        <p:nvSpPr>
          <p:cNvPr id="79" name="Retângulo Arredondado 78"/>
          <p:cNvSpPr/>
          <p:nvPr/>
        </p:nvSpPr>
        <p:spPr>
          <a:xfrm>
            <a:off x="7511993" y="4570644"/>
            <a:ext cx="1122858" cy="6275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60 dias de Vencido debita Fundo e baixa OCT</a:t>
            </a:r>
          </a:p>
        </p:txBody>
      </p:sp>
      <p:sp>
        <p:nvSpPr>
          <p:cNvPr id="81" name="Retângulo Arredondado 80"/>
          <p:cNvSpPr/>
          <p:nvPr/>
        </p:nvSpPr>
        <p:spPr>
          <a:xfrm>
            <a:off x="4636546" y="4574246"/>
            <a:ext cx="1048075" cy="5974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</a:rPr>
              <a:t> Paga MBB/MBCV e emite OCT para 45 dias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2518767" y="2080330"/>
            <a:ext cx="235962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2511489" y="3113860"/>
            <a:ext cx="234360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2542638" y="4138665"/>
            <a:ext cx="2375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2536249" y="5126723"/>
            <a:ext cx="23275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3961925" y="5154360"/>
            <a:ext cx="2375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3956447" y="4131533"/>
            <a:ext cx="234360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6678437" y="5051121"/>
            <a:ext cx="258404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6618584" y="2214919"/>
            <a:ext cx="277640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5250714" y="5154360"/>
            <a:ext cx="2375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5" y="2516334"/>
            <a:ext cx="509333" cy="424444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-61969" y="3003914"/>
            <a:ext cx="798617" cy="27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86" dirty="0"/>
              <a:t>     MBCV</a:t>
            </a:r>
          </a:p>
        </p:txBody>
      </p:sp>
      <p:sp>
        <p:nvSpPr>
          <p:cNvPr id="85" name="Losango 84"/>
          <p:cNvSpPr/>
          <p:nvPr/>
        </p:nvSpPr>
        <p:spPr>
          <a:xfrm>
            <a:off x="3421105" y="1486321"/>
            <a:ext cx="1070684" cy="64073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32" dirty="0">
                <a:solidFill>
                  <a:schemeClr val="tx1"/>
                </a:solidFill>
              </a:rPr>
              <a:t>Paga Boleto</a:t>
            </a:r>
          </a:p>
        </p:txBody>
      </p:sp>
      <p:sp>
        <p:nvSpPr>
          <p:cNvPr id="82" name="Losango 81"/>
          <p:cNvSpPr/>
          <p:nvPr/>
        </p:nvSpPr>
        <p:spPr>
          <a:xfrm>
            <a:off x="6067811" y="1626445"/>
            <a:ext cx="1070684" cy="64073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32" dirty="0">
                <a:solidFill>
                  <a:schemeClr val="tx1"/>
                </a:solidFill>
              </a:rPr>
              <a:t>Paga OCT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3630707" y="2066892"/>
            <a:ext cx="3449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/>
              <a:t>Sim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4306714" y="1895680"/>
            <a:ext cx="352982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/>
              <a:t>Não</a:t>
            </a:r>
          </a:p>
        </p:txBody>
      </p:sp>
      <p:cxnSp>
        <p:nvCxnSpPr>
          <p:cNvPr id="46" name="Conector Angulado 45"/>
          <p:cNvCxnSpPr>
            <a:endCxn id="82" idx="1"/>
          </p:cNvCxnSpPr>
          <p:nvPr/>
        </p:nvCxnSpPr>
        <p:spPr>
          <a:xfrm flipV="1">
            <a:off x="5669280" y="1946810"/>
            <a:ext cx="398531" cy="28664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6313662" y="2194915"/>
            <a:ext cx="3449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/>
              <a:t>Sim</a:t>
            </a:r>
          </a:p>
        </p:txBody>
      </p:sp>
      <p:grpSp>
        <p:nvGrpSpPr>
          <p:cNvPr id="89" name="Agrupar 88"/>
          <p:cNvGrpSpPr/>
          <p:nvPr/>
        </p:nvGrpSpPr>
        <p:grpSpPr>
          <a:xfrm>
            <a:off x="252812" y="910665"/>
            <a:ext cx="155007" cy="361767"/>
            <a:chOff x="5716116" y="430509"/>
            <a:chExt cx="182994" cy="427086"/>
          </a:xfrm>
        </p:grpSpPr>
        <p:sp>
          <p:nvSpPr>
            <p:cNvPr id="90" name="object 4"/>
            <p:cNvSpPr/>
            <p:nvPr/>
          </p:nvSpPr>
          <p:spPr>
            <a:xfrm>
              <a:off x="5777031" y="687479"/>
              <a:ext cx="122072" cy="170116"/>
            </a:xfrm>
            <a:custGeom>
              <a:avLst/>
              <a:gdLst/>
              <a:ahLst/>
              <a:cxnLst/>
              <a:rect l="l" t="t" r="r" b="b"/>
              <a:pathLst>
                <a:path w="122072" h="170116">
                  <a:moveTo>
                    <a:pt x="77597" y="0"/>
                  </a:moveTo>
                  <a:lnTo>
                    <a:pt x="0" y="78206"/>
                  </a:lnTo>
                  <a:lnTo>
                    <a:pt x="0" y="170116"/>
                  </a:lnTo>
                  <a:lnTo>
                    <a:pt x="122072" y="55752"/>
                  </a:lnTo>
                  <a:lnTo>
                    <a:pt x="77597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91" name="object 5"/>
            <p:cNvSpPr/>
            <p:nvPr/>
          </p:nvSpPr>
          <p:spPr>
            <a:xfrm>
              <a:off x="5716116" y="430509"/>
              <a:ext cx="182994" cy="312712"/>
            </a:xfrm>
            <a:custGeom>
              <a:avLst/>
              <a:gdLst/>
              <a:ahLst/>
              <a:cxnLst/>
              <a:rect l="l" t="t" r="r" b="b"/>
              <a:pathLst>
                <a:path w="182994" h="312712">
                  <a:moveTo>
                    <a:pt x="0" y="0"/>
                  </a:moveTo>
                  <a:lnTo>
                    <a:pt x="0" y="113766"/>
                  </a:lnTo>
                  <a:lnTo>
                    <a:pt x="182994" y="312712"/>
                  </a:lnTo>
                  <a:lnTo>
                    <a:pt x="182994" y="184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</p:grpSp>
      <p:cxnSp>
        <p:nvCxnSpPr>
          <p:cNvPr id="49" name="Conector de Seta Reta 48"/>
          <p:cNvCxnSpPr>
            <a:stCxn id="82" idx="2"/>
            <a:endCxn id="78" idx="0"/>
          </p:cNvCxnSpPr>
          <p:nvPr/>
        </p:nvCxnSpPr>
        <p:spPr>
          <a:xfrm flipH="1">
            <a:off x="6597138" y="2267175"/>
            <a:ext cx="6015" cy="219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e 97"/>
          <p:cNvSpPr/>
          <p:nvPr/>
        </p:nvSpPr>
        <p:spPr>
          <a:xfrm>
            <a:off x="6363945" y="5346337"/>
            <a:ext cx="479567" cy="406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9" dirty="0"/>
              <a:t>Fim</a:t>
            </a:r>
          </a:p>
        </p:txBody>
      </p:sp>
      <p:cxnSp>
        <p:nvCxnSpPr>
          <p:cNvPr id="58" name="Conector de Seta Reta 57"/>
          <p:cNvCxnSpPr>
            <a:stCxn id="78" idx="2"/>
            <a:endCxn id="98" idx="0"/>
          </p:cNvCxnSpPr>
          <p:nvPr/>
        </p:nvCxnSpPr>
        <p:spPr>
          <a:xfrm>
            <a:off x="6597138" y="5072472"/>
            <a:ext cx="6590" cy="273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/>
          <p:cNvSpPr txBox="1"/>
          <p:nvPr/>
        </p:nvSpPr>
        <p:spPr>
          <a:xfrm>
            <a:off x="7115885" y="1777508"/>
            <a:ext cx="352982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/>
              <a:t>Não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8235775" y="5102485"/>
            <a:ext cx="271228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8" name="Elipse 117"/>
          <p:cNvSpPr/>
          <p:nvPr/>
        </p:nvSpPr>
        <p:spPr>
          <a:xfrm>
            <a:off x="7880320" y="5352275"/>
            <a:ext cx="479567" cy="406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9" dirty="0"/>
              <a:t>Fim</a:t>
            </a:r>
          </a:p>
        </p:txBody>
      </p:sp>
      <p:cxnSp>
        <p:nvCxnSpPr>
          <p:cNvPr id="63" name="Conector de Seta Reta 62"/>
          <p:cNvCxnSpPr>
            <a:stCxn id="79" idx="2"/>
            <a:endCxn id="118" idx="0"/>
          </p:cNvCxnSpPr>
          <p:nvPr/>
        </p:nvCxnSpPr>
        <p:spPr>
          <a:xfrm>
            <a:off x="8120103" y="5122373"/>
            <a:ext cx="0" cy="229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bject 2"/>
          <p:cNvSpPr txBox="1"/>
          <p:nvPr/>
        </p:nvSpPr>
        <p:spPr>
          <a:xfrm>
            <a:off x="487986" y="889751"/>
            <a:ext cx="5796168" cy="398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58"/>
            <a:r>
              <a:rPr lang="pt-BR" sz="2541" dirty="0">
                <a:latin typeface="Bradesco Sans" panose="00000500000000000000" pitchFamily="2" charset="0"/>
                <a:cs typeface="Segoe UI" panose="020B0502040204020203" pitchFamily="34" charset="0"/>
              </a:rPr>
              <a:t>Fluxo Fundo Componentes </a:t>
            </a:r>
            <a:endParaRPr sz="2541" dirty="0">
              <a:latin typeface="Bradesco Sans" panose="000005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0" name="Retângulo Arredondado 119"/>
          <p:cNvSpPr/>
          <p:nvPr/>
        </p:nvSpPr>
        <p:spPr>
          <a:xfrm>
            <a:off x="7527914" y="2505122"/>
            <a:ext cx="1209141" cy="6604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D+1 bloqueia o pagamento de Bonificação</a:t>
            </a:r>
          </a:p>
        </p:txBody>
      </p:sp>
      <p:sp>
        <p:nvSpPr>
          <p:cNvPr id="122" name="CaixaDeTexto 121"/>
          <p:cNvSpPr txBox="1"/>
          <p:nvPr/>
        </p:nvSpPr>
        <p:spPr>
          <a:xfrm>
            <a:off x="8208190" y="3198598"/>
            <a:ext cx="272832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69" name="Conector Angulado 68"/>
          <p:cNvCxnSpPr>
            <a:stCxn id="82" idx="3"/>
            <a:endCxn id="120" idx="0"/>
          </p:cNvCxnSpPr>
          <p:nvPr/>
        </p:nvCxnSpPr>
        <p:spPr>
          <a:xfrm>
            <a:off x="7138495" y="1946810"/>
            <a:ext cx="993990" cy="558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>
            <a:stCxn id="120" idx="2"/>
            <a:endCxn id="79" idx="0"/>
          </p:cNvCxnSpPr>
          <p:nvPr/>
        </p:nvCxnSpPr>
        <p:spPr>
          <a:xfrm flipH="1">
            <a:off x="8120104" y="3165523"/>
            <a:ext cx="12381" cy="1296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grupar 61"/>
          <p:cNvGrpSpPr/>
          <p:nvPr/>
        </p:nvGrpSpPr>
        <p:grpSpPr>
          <a:xfrm>
            <a:off x="148466" y="3566740"/>
            <a:ext cx="517770" cy="702028"/>
            <a:chOff x="1473681" y="4165247"/>
            <a:chExt cx="611256" cy="828782"/>
          </a:xfrm>
        </p:grpSpPr>
        <p:pic>
          <p:nvPicPr>
            <p:cNvPr id="65" name="Picture 1139" descr="ic_bradesco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9134" y="4165247"/>
              <a:ext cx="339887" cy="50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CaixaDeTexto 34"/>
            <p:cNvSpPr txBox="1">
              <a:spLocks noChangeArrowheads="1"/>
            </p:cNvSpPr>
            <p:nvPr/>
          </p:nvSpPr>
          <p:spPr bwMode="auto">
            <a:xfrm>
              <a:off x="1473681" y="4731131"/>
              <a:ext cx="611256" cy="26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defTabSz="7745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847" b="1" dirty="0">
                  <a:solidFill>
                    <a:prstClr val="black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COBFLEX</a:t>
              </a:r>
            </a:p>
          </p:txBody>
        </p:sp>
      </p:grpSp>
      <p:sp>
        <p:nvSpPr>
          <p:cNvPr id="68" name="Retângulo Arredondado 67"/>
          <p:cNvSpPr/>
          <p:nvPr/>
        </p:nvSpPr>
        <p:spPr>
          <a:xfrm>
            <a:off x="681600" y="4515750"/>
            <a:ext cx="1048074" cy="606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Envia arquivo de Limites MBCV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1355107" y="5122374"/>
            <a:ext cx="22153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" name="Conector Angulado 4"/>
          <p:cNvCxnSpPr>
            <a:stCxn id="68" idx="0"/>
            <a:endCxn id="21" idx="1"/>
          </p:cNvCxnSpPr>
          <p:nvPr/>
        </p:nvCxnSpPr>
        <p:spPr>
          <a:xfrm rot="5400000" flipH="1" flipV="1">
            <a:off x="212326" y="2802458"/>
            <a:ext cx="2706602" cy="7199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 Arredondado 79"/>
          <p:cNvSpPr/>
          <p:nvPr/>
        </p:nvSpPr>
        <p:spPr>
          <a:xfrm>
            <a:off x="1951063" y="4558885"/>
            <a:ext cx="1048074" cy="606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Bloqueia o Limite</a:t>
            </a:r>
          </a:p>
        </p:txBody>
      </p:sp>
      <p:cxnSp>
        <p:nvCxnSpPr>
          <p:cNvPr id="29" name="Conector de Seta Reta 28"/>
          <p:cNvCxnSpPr>
            <a:stCxn id="21" idx="2"/>
            <a:endCxn id="12" idx="0"/>
          </p:cNvCxnSpPr>
          <p:nvPr/>
        </p:nvCxnSpPr>
        <p:spPr>
          <a:xfrm flipH="1">
            <a:off x="2466977" y="2089899"/>
            <a:ext cx="750" cy="40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12" idx="2"/>
            <a:endCxn id="13" idx="0"/>
          </p:cNvCxnSpPr>
          <p:nvPr/>
        </p:nvCxnSpPr>
        <p:spPr>
          <a:xfrm flipH="1">
            <a:off x="2465888" y="3139099"/>
            <a:ext cx="1089" cy="318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3" idx="2"/>
            <a:endCxn id="80" idx="0"/>
          </p:cNvCxnSpPr>
          <p:nvPr/>
        </p:nvCxnSpPr>
        <p:spPr>
          <a:xfrm>
            <a:off x="2465887" y="4110192"/>
            <a:ext cx="9213" cy="44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do 52"/>
          <p:cNvCxnSpPr>
            <a:stCxn id="13" idx="3"/>
            <a:endCxn id="85" idx="1"/>
          </p:cNvCxnSpPr>
          <p:nvPr/>
        </p:nvCxnSpPr>
        <p:spPr>
          <a:xfrm flipV="1">
            <a:off x="3006155" y="1806686"/>
            <a:ext cx="414950" cy="19772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tângulo Arredondado 99"/>
          <p:cNvSpPr/>
          <p:nvPr/>
        </p:nvSpPr>
        <p:spPr>
          <a:xfrm>
            <a:off x="3410174" y="3510436"/>
            <a:ext cx="1048074" cy="606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Baixa Boleto informa GCON</a:t>
            </a:r>
          </a:p>
        </p:txBody>
      </p:sp>
      <p:cxnSp>
        <p:nvCxnSpPr>
          <p:cNvPr id="55" name="Conector de Seta Reta 54"/>
          <p:cNvCxnSpPr>
            <a:stCxn id="85" idx="2"/>
            <a:endCxn id="100" idx="0"/>
          </p:cNvCxnSpPr>
          <p:nvPr/>
        </p:nvCxnSpPr>
        <p:spPr>
          <a:xfrm flipH="1">
            <a:off x="3934212" y="2127051"/>
            <a:ext cx="22236" cy="138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ixaDeTexto 110"/>
          <p:cNvSpPr txBox="1"/>
          <p:nvPr/>
        </p:nvSpPr>
        <p:spPr>
          <a:xfrm>
            <a:off x="4024245" y="2120930"/>
            <a:ext cx="2375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2" name="Retângulo Arredondado 111"/>
          <p:cNvSpPr/>
          <p:nvPr/>
        </p:nvSpPr>
        <p:spPr>
          <a:xfrm>
            <a:off x="3410174" y="4558885"/>
            <a:ext cx="1048074" cy="606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Desbloqueia o limite</a:t>
            </a:r>
          </a:p>
        </p:txBody>
      </p:sp>
      <p:sp>
        <p:nvSpPr>
          <p:cNvPr id="113" name="Elipse 112"/>
          <p:cNvSpPr/>
          <p:nvPr/>
        </p:nvSpPr>
        <p:spPr>
          <a:xfrm>
            <a:off x="3694428" y="5408273"/>
            <a:ext cx="479567" cy="406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9" dirty="0"/>
              <a:t>Fim</a:t>
            </a:r>
          </a:p>
        </p:txBody>
      </p:sp>
      <p:cxnSp>
        <p:nvCxnSpPr>
          <p:cNvPr id="57" name="Conector de Seta Reta 56"/>
          <p:cNvCxnSpPr>
            <a:stCxn id="100" idx="2"/>
            <a:endCxn id="112" idx="0"/>
          </p:cNvCxnSpPr>
          <p:nvPr/>
        </p:nvCxnSpPr>
        <p:spPr>
          <a:xfrm>
            <a:off x="3934211" y="4117059"/>
            <a:ext cx="0" cy="44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>
            <a:stCxn id="112" idx="2"/>
            <a:endCxn id="113" idx="0"/>
          </p:cNvCxnSpPr>
          <p:nvPr/>
        </p:nvCxnSpPr>
        <p:spPr>
          <a:xfrm>
            <a:off x="3934211" y="5165509"/>
            <a:ext cx="0" cy="242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72"/>
          <p:cNvCxnSpPr>
            <a:stCxn id="85" idx="3"/>
            <a:endCxn id="81" idx="0"/>
          </p:cNvCxnSpPr>
          <p:nvPr/>
        </p:nvCxnSpPr>
        <p:spPr>
          <a:xfrm>
            <a:off x="4491790" y="1806686"/>
            <a:ext cx="668794" cy="27675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78" grpId="0" animBg="1"/>
      <p:bldP spid="79" grpId="0" animBg="1"/>
      <p:bldP spid="81" grpId="0" animBg="1"/>
      <p:bldP spid="120" grpId="0" animBg="1"/>
      <p:bldP spid="68" grpId="0" animBg="1"/>
      <p:bldP spid="80" grpId="0" animBg="1"/>
      <p:bldP spid="100" grpId="0" animBg="1"/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ector reto 76"/>
          <p:cNvCxnSpPr/>
          <p:nvPr/>
        </p:nvCxnSpPr>
        <p:spPr>
          <a:xfrm>
            <a:off x="-32720" y="3374940"/>
            <a:ext cx="9128363" cy="2672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-15637" y="4340153"/>
            <a:ext cx="9111280" cy="4544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4103016" y="1661704"/>
            <a:ext cx="4760966" cy="398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58"/>
            <a:endParaRPr sz="254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86364" y="4475424"/>
            <a:ext cx="495328" cy="673106"/>
            <a:chOff x="1509134" y="4165247"/>
            <a:chExt cx="584762" cy="794638"/>
          </a:xfrm>
        </p:grpSpPr>
        <p:pic>
          <p:nvPicPr>
            <p:cNvPr id="9" name="Picture 1139" descr="ic_bradesco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9134" y="4165247"/>
              <a:ext cx="339887" cy="50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ixaDeTexto 34"/>
            <p:cNvSpPr txBox="1">
              <a:spLocks noChangeArrowheads="1"/>
            </p:cNvSpPr>
            <p:nvPr/>
          </p:nvSpPr>
          <p:spPr bwMode="auto">
            <a:xfrm>
              <a:off x="1509134" y="4696987"/>
              <a:ext cx="584762" cy="26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defTabSz="7745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847" b="1" dirty="0">
                  <a:solidFill>
                    <a:prstClr val="black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Bradesco</a:t>
              </a:r>
            </a:p>
          </p:txBody>
        </p:sp>
      </p:grpSp>
      <p:sp>
        <p:nvSpPr>
          <p:cNvPr id="12" name="Retângulo Arredondado 11"/>
          <p:cNvSpPr/>
          <p:nvPr/>
        </p:nvSpPr>
        <p:spPr>
          <a:xfrm>
            <a:off x="2104692" y="2490142"/>
            <a:ext cx="1111845" cy="6380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17" dirty="0">
                <a:solidFill>
                  <a:schemeClr val="tx1"/>
                </a:solidFill>
              </a:rPr>
              <a:t>Fatura o veículo para pagamento em 45 </a:t>
            </a:r>
            <a:r>
              <a:rPr lang="pt-BR" sz="1017" b="1" dirty="0">
                <a:solidFill>
                  <a:schemeClr val="tx1"/>
                </a:solidFill>
              </a:rPr>
              <a:t>dias</a:t>
            </a:r>
            <a:r>
              <a:rPr lang="pt-BR" sz="1017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3386501" y="3449008"/>
            <a:ext cx="1080536" cy="6525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Disponibiliza fatura Portal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2064780" y="1660457"/>
            <a:ext cx="1111845" cy="609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</a:rPr>
              <a:t>Compra Veículo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H="1">
            <a:off x="2620702" y="2266066"/>
            <a:ext cx="1" cy="22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-32720" y="2305298"/>
            <a:ext cx="9144000" cy="8010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Arredondado 65"/>
          <p:cNvSpPr/>
          <p:nvPr/>
        </p:nvSpPr>
        <p:spPr>
          <a:xfrm>
            <a:off x="3391790" y="2490142"/>
            <a:ext cx="1180210" cy="653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17" dirty="0">
                <a:solidFill>
                  <a:schemeClr val="tx1"/>
                </a:solidFill>
              </a:rPr>
              <a:t>Em D+1 cede a Fatura para o Banco Mercedes.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84516" y="1798653"/>
            <a:ext cx="71296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25" dirty="0" err="1"/>
              <a:t>Dealer</a:t>
            </a:r>
            <a:endParaRPr lang="pt-BR" sz="1525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43496" y="5271230"/>
            <a:ext cx="9111280" cy="4544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Arredondado 73"/>
          <p:cNvSpPr/>
          <p:nvPr/>
        </p:nvSpPr>
        <p:spPr>
          <a:xfrm>
            <a:off x="4974362" y="3474764"/>
            <a:ext cx="1048074" cy="606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Envia arquivo de saque </a:t>
            </a:r>
          </a:p>
        </p:txBody>
      </p:sp>
      <p:sp>
        <p:nvSpPr>
          <p:cNvPr id="78" name="Retângulo Arredondado 77"/>
          <p:cNvSpPr/>
          <p:nvPr/>
        </p:nvSpPr>
        <p:spPr>
          <a:xfrm>
            <a:off x="6394372" y="4463262"/>
            <a:ext cx="1111845" cy="609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Baixa OCT e recompõe o Limite</a:t>
            </a:r>
          </a:p>
        </p:txBody>
      </p:sp>
      <p:sp>
        <p:nvSpPr>
          <p:cNvPr id="79" name="Retângulo Arredondado 78"/>
          <p:cNvSpPr/>
          <p:nvPr/>
        </p:nvSpPr>
        <p:spPr>
          <a:xfrm>
            <a:off x="7868689" y="4461972"/>
            <a:ext cx="1209141" cy="6604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60 dias de Vencido debita Fundo e baixa OCT</a:t>
            </a:r>
          </a:p>
        </p:txBody>
      </p:sp>
      <p:cxnSp>
        <p:nvCxnSpPr>
          <p:cNvPr id="83" name="Conector de Seta Reta 82"/>
          <p:cNvCxnSpPr/>
          <p:nvPr/>
        </p:nvCxnSpPr>
        <p:spPr>
          <a:xfrm flipH="1">
            <a:off x="3927999" y="3139100"/>
            <a:ext cx="1" cy="22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>
            <a:stCxn id="12" idx="3"/>
            <a:endCxn id="66" idx="1"/>
          </p:cNvCxnSpPr>
          <p:nvPr/>
        </p:nvCxnSpPr>
        <p:spPr>
          <a:xfrm>
            <a:off x="3216537" y="2809144"/>
            <a:ext cx="175253" cy="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ângulo Arredondado 80"/>
          <p:cNvSpPr/>
          <p:nvPr/>
        </p:nvSpPr>
        <p:spPr>
          <a:xfrm>
            <a:off x="4974362" y="4514495"/>
            <a:ext cx="1048075" cy="5974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</a:rPr>
              <a:t>Baixa limite, paga BM e emite OCT para 90 dias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2636338" y="2228269"/>
            <a:ext cx="235962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2668981" y="3091368"/>
            <a:ext cx="234360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3930474" y="3100800"/>
            <a:ext cx="2375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3926767" y="4071325"/>
            <a:ext cx="23275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4431442" y="2191354"/>
            <a:ext cx="2375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5504679" y="4085603"/>
            <a:ext cx="234360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7031594" y="5051121"/>
            <a:ext cx="277640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6971741" y="2214919"/>
            <a:ext cx="2375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5633083" y="5080970"/>
            <a:ext cx="2375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5" y="2516334"/>
            <a:ext cx="509333" cy="424444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2750" y="2964616"/>
            <a:ext cx="606256" cy="27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86" dirty="0"/>
              <a:t>MBCV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2" y="3416709"/>
            <a:ext cx="505404" cy="421170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58868" y="3867655"/>
            <a:ext cx="744114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25" dirty="0"/>
              <a:t>Banco</a:t>
            </a:r>
          </a:p>
        </p:txBody>
      </p:sp>
      <p:sp>
        <p:nvSpPr>
          <p:cNvPr id="85" name="Losango 84"/>
          <p:cNvSpPr/>
          <p:nvPr/>
        </p:nvSpPr>
        <p:spPr>
          <a:xfrm>
            <a:off x="4259242" y="1600226"/>
            <a:ext cx="1070684" cy="64073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32" dirty="0">
                <a:solidFill>
                  <a:schemeClr val="tx1"/>
                </a:solidFill>
              </a:rPr>
              <a:t>Paga Fatura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4066741" y="1916989"/>
            <a:ext cx="1925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3574799" y="1718436"/>
            <a:ext cx="479567" cy="406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9" dirty="0"/>
              <a:t>Fim</a:t>
            </a:r>
          </a:p>
        </p:txBody>
      </p:sp>
      <p:cxnSp>
        <p:nvCxnSpPr>
          <p:cNvPr id="24" name="Conector Angulado 23"/>
          <p:cNvCxnSpPr>
            <a:stCxn id="13" idx="3"/>
            <a:endCxn id="85" idx="2"/>
          </p:cNvCxnSpPr>
          <p:nvPr/>
        </p:nvCxnSpPr>
        <p:spPr>
          <a:xfrm flipV="1">
            <a:off x="4467037" y="2240955"/>
            <a:ext cx="327547" cy="15343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74" idx="2"/>
            <a:endCxn id="81" idx="0"/>
          </p:cNvCxnSpPr>
          <p:nvPr/>
        </p:nvCxnSpPr>
        <p:spPr>
          <a:xfrm>
            <a:off x="5498399" y="4081388"/>
            <a:ext cx="0" cy="433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Losango 81"/>
          <p:cNvSpPr/>
          <p:nvPr/>
        </p:nvSpPr>
        <p:spPr>
          <a:xfrm>
            <a:off x="6420968" y="1626445"/>
            <a:ext cx="1070684" cy="64073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32" dirty="0">
                <a:solidFill>
                  <a:schemeClr val="tx1"/>
                </a:solidFill>
              </a:rPr>
              <a:t>Paga OCT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4033891" y="1686262"/>
            <a:ext cx="3449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/>
              <a:t>Sim</a:t>
            </a:r>
          </a:p>
        </p:txBody>
      </p:sp>
      <p:cxnSp>
        <p:nvCxnSpPr>
          <p:cNvPr id="44" name="Conector Angulado 43"/>
          <p:cNvCxnSpPr>
            <a:stCxn id="85" idx="3"/>
            <a:endCxn id="74" idx="0"/>
          </p:cNvCxnSpPr>
          <p:nvPr/>
        </p:nvCxnSpPr>
        <p:spPr>
          <a:xfrm>
            <a:off x="5329926" y="1920591"/>
            <a:ext cx="168473" cy="15541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/>
          <p:cNvSpPr txBox="1"/>
          <p:nvPr/>
        </p:nvSpPr>
        <p:spPr>
          <a:xfrm>
            <a:off x="5244948" y="1702223"/>
            <a:ext cx="352982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/>
              <a:t>Não</a:t>
            </a:r>
          </a:p>
        </p:txBody>
      </p:sp>
      <p:cxnSp>
        <p:nvCxnSpPr>
          <p:cNvPr id="46" name="Conector Angulado 45"/>
          <p:cNvCxnSpPr>
            <a:stCxn id="81" idx="3"/>
            <a:endCxn id="82" idx="1"/>
          </p:cNvCxnSpPr>
          <p:nvPr/>
        </p:nvCxnSpPr>
        <p:spPr>
          <a:xfrm flipV="1">
            <a:off x="6022437" y="1946810"/>
            <a:ext cx="398531" cy="28664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6666819" y="2194915"/>
            <a:ext cx="34496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/>
              <a:t>Sim</a:t>
            </a:r>
          </a:p>
        </p:txBody>
      </p:sp>
      <p:grpSp>
        <p:nvGrpSpPr>
          <p:cNvPr id="89" name="Agrupar 88"/>
          <p:cNvGrpSpPr/>
          <p:nvPr/>
        </p:nvGrpSpPr>
        <p:grpSpPr>
          <a:xfrm>
            <a:off x="252812" y="910665"/>
            <a:ext cx="155007" cy="361767"/>
            <a:chOff x="5716116" y="430509"/>
            <a:chExt cx="182994" cy="427086"/>
          </a:xfrm>
        </p:grpSpPr>
        <p:sp>
          <p:nvSpPr>
            <p:cNvPr id="90" name="object 4"/>
            <p:cNvSpPr/>
            <p:nvPr/>
          </p:nvSpPr>
          <p:spPr>
            <a:xfrm>
              <a:off x="5777031" y="687479"/>
              <a:ext cx="122072" cy="170116"/>
            </a:xfrm>
            <a:custGeom>
              <a:avLst/>
              <a:gdLst/>
              <a:ahLst/>
              <a:cxnLst/>
              <a:rect l="l" t="t" r="r" b="b"/>
              <a:pathLst>
                <a:path w="122072" h="170116">
                  <a:moveTo>
                    <a:pt x="77597" y="0"/>
                  </a:moveTo>
                  <a:lnTo>
                    <a:pt x="0" y="78206"/>
                  </a:lnTo>
                  <a:lnTo>
                    <a:pt x="0" y="170116"/>
                  </a:lnTo>
                  <a:lnTo>
                    <a:pt x="122072" y="55752"/>
                  </a:lnTo>
                  <a:lnTo>
                    <a:pt x="77597" y="0"/>
                  </a:lnTo>
                  <a:close/>
                </a:path>
              </a:pathLst>
            </a:custGeom>
            <a:solidFill>
              <a:srgbClr val="90182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  <p:sp>
          <p:nvSpPr>
            <p:cNvPr id="91" name="object 5"/>
            <p:cNvSpPr/>
            <p:nvPr/>
          </p:nvSpPr>
          <p:spPr>
            <a:xfrm>
              <a:off x="5716116" y="430509"/>
              <a:ext cx="182994" cy="312712"/>
            </a:xfrm>
            <a:custGeom>
              <a:avLst/>
              <a:gdLst/>
              <a:ahLst/>
              <a:cxnLst/>
              <a:rect l="l" t="t" r="r" b="b"/>
              <a:pathLst>
                <a:path w="182994" h="312712">
                  <a:moveTo>
                    <a:pt x="0" y="0"/>
                  </a:moveTo>
                  <a:lnTo>
                    <a:pt x="0" y="113766"/>
                  </a:lnTo>
                  <a:lnTo>
                    <a:pt x="182994" y="312712"/>
                  </a:lnTo>
                  <a:lnTo>
                    <a:pt x="182994" y="184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04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525"/>
            </a:p>
          </p:txBody>
        </p:sp>
      </p:grpSp>
      <p:cxnSp>
        <p:nvCxnSpPr>
          <p:cNvPr id="49" name="Conector de Seta Reta 48"/>
          <p:cNvCxnSpPr>
            <a:stCxn id="82" idx="2"/>
            <a:endCxn id="78" idx="0"/>
          </p:cNvCxnSpPr>
          <p:nvPr/>
        </p:nvCxnSpPr>
        <p:spPr>
          <a:xfrm flipH="1">
            <a:off x="6950295" y="2267175"/>
            <a:ext cx="6015" cy="219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e 97"/>
          <p:cNvSpPr/>
          <p:nvPr/>
        </p:nvSpPr>
        <p:spPr>
          <a:xfrm>
            <a:off x="6717101" y="5346337"/>
            <a:ext cx="479567" cy="406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9" dirty="0"/>
              <a:t>Fim</a:t>
            </a:r>
          </a:p>
        </p:txBody>
      </p:sp>
      <p:cxnSp>
        <p:nvCxnSpPr>
          <p:cNvPr id="58" name="Conector de Seta Reta 57"/>
          <p:cNvCxnSpPr>
            <a:stCxn id="78" idx="2"/>
            <a:endCxn id="98" idx="0"/>
          </p:cNvCxnSpPr>
          <p:nvPr/>
        </p:nvCxnSpPr>
        <p:spPr>
          <a:xfrm>
            <a:off x="6950295" y="5072472"/>
            <a:ext cx="6590" cy="273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/>
          <p:cNvSpPr txBox="1"/>
          <p:nvPr/>
        </p:nvSpPr>
        <p:spPr>
          <a:xfrm>
            <a:off x="7469042" y="1777508"/>
            <a:ext cx="352982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/>
              <a:t>Não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8588932" y="5102485"/>
            <a:ext cx="272832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8" name="Elipse 117"/>
          <p:cNvSpPr/>
          <p:nvPr/>
        </p:nvSpPr>
        <p:spPr>
          <a:xfrm>
            <a:off x="8233476" y="5352275"/>
            <a:ext cx="479567" cy="406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9" dirty="0"/>
              <a:t>Fim</a:t>
            </a:r>
          </a:p>
        </p:txBody>
      </p:sp>
      <p:cxnSp>
        <p:nvCxnSpPr>
          <p:cNvPr id="63" name="Conector de Seta Reta 62"/>
          <p:cNvCxnSpPr>
            <a:stCxn id="79" idx="2"/>
            <a:endCxn id="118" idx="0"/>
          </p:cNvCxnSpPr>
          <p:nvPr/>
        </p:nvCxnSpPr>
        <p:spPr>
          <a:xfrm>
            <a:off x="8473260" y="5122373"/>
            <a:ext cx="0" cy="229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bject 2"/>
          <p:cNvSpPr txBox="1"/>
          <p:nvPr/>
        </p:nvSpPr>
        <p:spPr>
          <a:xfrm>
            <a:off x="487986" y="889751"/>
            <a:ext cx="5796168" cy="398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58"/>
            <a:r>
              <a:rPr lang="pt-BR" sz="2541" dirty="0">
                <a:latin typeface="Bradesco Sans" panose="00000500000000000000" pitchFamily="2" charset="0"/>
                <a:cs typeface="Segoe UI" panose="020B0502040204020203" pitchFamily="34" charset="0"/>
              </a:rPr>
              <a:t>Fluxo Fundo Automóveis </a:t>
            </a:r>
            <a:endParaRPr sz="2541" dirty="0">
              <a:latin typeface="Bradesco Sans" panose="000005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0" name="Retângulo Arredondado 119"/>
          <p:cNvSpPr/>
          <p:nvPr/>
        </p:nvSpPr>
        <p:spPr>
          <a:xfrm>
            <a:off x="7881071" y="2505122"/>
            <a:ext cx="1209141" cy="6604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D+1 bloqueia o pagamento de Bonificação</a:t>
            </a:r>
          </a:p>
        </p:txBody>
      </p:sp>
      <p:sp>
        <p:nvSpPr>
          <p:cNvPr id="122" name="CaixaDeTexto 121"/>
          <p:cNvSpPr txBox="1"/>
          <p:nvPr/>
        </p:nvSpPr>
        <p:spPr>
          <a:xfrm>
            <a:off x="8561347" y="3198598"/>
            <a:ext cx="258404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69" name="Conector Angulado 68"/>
          <p:cNvCxnSpPr>
            <a:stCxn id="82" idx="3"/>
            <a:endCxn id="120" idx="0"/>
          </p:cNvCxnSpPr>
          <p:nvPr/>
        </p:nvCxnSpPr>
        <p:spPr>
          <a:xfrm>
            <a:off x="7491651" y="1946810"/>
            <a:ext cx="993990" cy="558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>
            <a:stCxn id="120" idx="2"/>
            <a:endCxn id="79" idx="0"/>
          </p:cNvCxnSpPr>
          <p:nvPr/>
        </p:nvCxnSpPr>
        <p:spPr>
          <a:xfrm flipH="1">
            <a:off x="8473261" y="3165523"/>
            <a:ext cx="12381" cy="1296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tângulo Arredondado 122"/>
          <p:cNvSpPr/>
          <p:nvPr/>
        </p:nvSpPr>
        <p:spPr>
          <a:xfrm>
            <a:off x="824208" y="4524878"/>
            <a:ext cx="1048074" cy="606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17" dirty="0">
                <a:solidFill>
                  <a:schemeClr val="tx1"/>
                </a:solidFill>
                <a:cs typeface="Arial" panose="020B0604020202020204" pitchFamily="34" charset="0"/>
              </a:rPr>
              <a:t>Envia arquivo de Limites MBCV e BM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1348245" y="5115170"/>
            <a:ext cx="221536" cy="19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8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96" name="Conector Angulado 95"/>
          <p:cNvCxnSpPr>
            <a:stCxn id="123" idx="0"/>
            <a:endCxn id="21" idx="1"/>
          </p:cNvCxnSpPr>
          <p:nvPr/>
        </p:nvCxnSpPr>
        <p:spPr>
          <a:xfrm rot="5400000" flipH="1" flipV="1">
            <a:off x="426604" y="2886703"/>
            <a:ext cx="2559815" cy="7165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66" grpId="0" animBg="1"/>
      <p:bldP spid="74" grpId="0" animBg="1"/>
      <p:bldP spid="78" grpId="0" animBg="1"/>
      <p:bldP spid="79" grpId="0" animBg="1"/>
      <p:bldP spid="81" grpId="0" animBg="1"/>
      <p:bldP spid="120" grpId="0" animBg="1"/>
      <p:bldP spid="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">
            <a:extLst>
              <a:ext uri="{FF2B5EF4-FFF2-40B4-BE49-F238E27FC236}">
                <a16:creationId xmlns:a16="http://schemas.microsoft.com/office/drawing/2014/main" id="{C80170DF-42F8-126B-BDBE-4E1803C762C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77514" y="384428"/>
            <a:ext cx="8280000" cy="360000"/>
          </a:xfrm>
          <a:noFill/>
        </p:spPr>
        <p:txBody>
          <a:bodyPr/>
          <a:lstStyle/>
          <a:p>
            <a:r>
              <a:rPr lang="pt-BR" sz="1600" b="1" dirty="0">
                <a:solidFill>
                  <a:srgbClr val="C00000"/>
                </a:solidFill>
                <a:latin typeface="Bradesco Sans" panose="00000500000000000000" pitchFamily="2" charset="0"/>
              </a:rPr>
              <a:t>FIDC ESTRELA: FUNCIONAMENTO ATUAL</a:t>
            </a:r>
          </a:p>
        </p:txBody>
      </p:sp>
      <p:sp>
        <p:nvSpPr>
          <p:cNvPr id="105" name="Rectangle 19">
            <a:extLst>
              <a:ext uri="{FF2B5EF4-FFF2-40B4-BE49-F238E27FC236}">
                <a16:creationId xmlns:a16="http://schemas.microsoft.com/office/drawing/2014/main" id="{41363954-CDD6-BF72-A8C5-08EC17BA2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08" y="5683780"/>
            <a:ext cx="7590812" cy="248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tIns="46863" rIns="72000" bIns="46863">
            <a:spAutoFit/>
          </a:bodyPr>
          <a:lstStyle/>
          <a:p>
            <a:pPr algn="just" eaLnBrk="0" hangingPunct="0"/>
            <a:r>
              <a:rPr lang="pt-BR" altLang="en-US" sz="1000" dirty="0">
                <a:latin typeface="TT Norms Regular" panose="02000503030000020003" pitchFamily="50" charset="0"/>
              </a:rPr>
              <a:t>(1) Em 28 dias, o Banco Emissor paga para a Adquirente; (2) A Adquirente, em até 2 dias, paga a transação para o Estabelecimento Comercial.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4C5825-5154-7893-75C9-5D973233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060" y="832452"/>
            <a:ext cx="1691859" cy="8299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CB5D24C-D901-E95C-834A-1BF094DF29AE}"/>
              </a:ext>
            </a:extLst>
          </p:cNvPr>
          <p:cNvSpPr txBox="1"/>
          <p:nvPr/>
        </p:nvSpPr>
        <p:spPr>
          <a:xfrm>
            <a:off x="2469501" y="1809731"/>
            <a:ext cx="1582514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Peças</a:t>
            </a:r>
            <a:r>
              <a:rPr lang="en-US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MBB (Mercedes Benz do Brasil)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AE5EC26-B62D-A2B1-35C0-C34A6049AD8E}"/>
              </a:ext>
            </a:extLst>
          </p:cNvPr>
          <p:cNvSpPr txBox="1"/>
          <p:nvPr/>
        </p:nvSpPr>
        <p:spPr>
          <a:xfrm>
            <a:off x="4924778" y="1811535"/>
            <a:ext cx="179107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Peças</a:t>
            </a:r>
            <a:r>
              <a:rPr lang="en-US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MBCV (Mercedes Benz Cars &amp; Vans)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8C9CA9-C72A-B73A-934B-9200DC432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637" y="831550"/>
            <a:ext cx="1982243" cy="829925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79F20B3-1323-8A7D-B50F-822A5BB710FE}"/>
              </a:ext>
            </a:extLst>
          </p:cNvPr>
          <p:cNvCxnSpPr/>
          <p:nvPr/>
        </p:nvCxnSpPr>
        <p:spPr>
          <a:xfrm flipH="1" flipV="1">
            <a:off x="4052015" y="1940778"/>
            <a:ext cx="872763" cy="18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1886E70-95A0-96C5-8159-4AE0EBA79D0F}"/>
              </a:ext>
            </a:extLst>
          </p:cNvPr>
          <p:cNvCxnSpPr/>
          <p:nvPr/>
        </p:nvCxnSpPr>
        <p:spPr>
          <a:xfrm>
            <a:off x="4469764" y="2934029"/>
            <a:ext cx="2241" cy="4719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64FA5ABA-43ED-98C4-1B70-6797DFB5798F}"/>
              </a:ext>
            </a:extLst>
          </p:cNvPr>
          <p:cNvSpPr/>
          <p:nvPr/>
        </p:nvSpPr>
        <p:spPr>
          <a:xfrm>
            <a:off x="2225563" y="786039"/>
            <a:ext cx="2070390" cy="920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80C003B-FA28-76D7-B14B-CFFE6A94621C}"/>
              </a:ext>
            </a:extLst>
          </p:cNvPr>
          <p:cNvSpPr/>
          <p:nvPr/>
        </p:nvSpPr>
        <p:spPr>
          <a:xfrm>
            <a:off x="4753920" y="786040"/>
            <a:ext cx="1828800" cy="920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0CB2919-190C-C892-2FAD-9408B355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85" y="2292835"/>
            <a:ext cx="1574469" cy="976416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7396FA9-163B-2785-B482-CA25AB30AB06}"/>
              </a:ext>
            </a:extLst>
          </p:cNvPr>
          <p:cNvSpPr/>
          <p:nvPr/>
        </p:nvSpPr>
        <p:spPr>
          <a:xfrm>
            <a:off x="744162" y="1885480"/>
            <a:ext cx="1037280" cy="3542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DF3BAD6-F2ED-B886-38E0-6F8E6E00102B}"/>
              </a:ext>
            </a:extLst>
          </p:cNvPr>
          <p:cNvSpPr txBox="1"/>
          <p:nvPr/>
        </p:nvSpPr>
        <p:spPr>
          <a:xfrm>
            <a:off x="727526" y="1891973"/>
            <a:ext cx="1138768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Dealer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B49AEA3-DDAF-BEEC-6C01-59D8DEC1D041}"/>
              </a:ext>
            </a:extLst>
          </p:cNvPr>
          <p:cNvSpPr/>
          <p:nvPr/>
        </p:nvSpPr>
        <p:spPr>
          <a:xfrm>
            <a:off x="541862" y="2274074"/>
            <a:ext cx="1581585" cy="976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98721CF-389C-4BD0-3D77-DE954710F21D}"/>
              </a:ext>
            </a:extLst>
          </p:cNvPr>
          <p:cNvSpPr txBox="1"/>
          <p:nvPr/>
        </p:nvSpPr>
        <p:spPr>
          <a:xfrm>
            <a:off x="4408073" y="2475049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Conector angulado 69">
            <a:extLst>
              <a:ext uri="{FF2B5EF4-FFF2-40B4-BE49-F238E27FC236}">
                <a16:creationId xmlns:a16="http://schemas.microsoft.com/office/drawing/2014/main" id="{23DC5E7C-027A-DF4F-A500-A1CBD8450115}"/>
              </a:ext>
            </a:extLst>
          </p:cNvPr>
          <p:cNvCxnSpPr>
            <a:endCxn id="22" idx="0"/>
          </p:cNvCxnSpPr>
          <p:nvPr/>
        </p:nvCxnSpPr>
        <p:spPr>
          <a:xfrm rot="5400000">
            <a:off x="3967259" y="4239027"/>
            <a:ext cx="1054695" cy="19324"/>
          </a:xfrm>
          <a:prstGeom prst="bentConnector3">
            <a:avLst>
              <a:gd name="adj1" fmla="val 369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00C97261-0DCC-C8EE-D021-BAFB205C4C6B}"/>
              </a:ext>
            </a:extLst>
          </p:cNvPr>
          <p:cNvSpPr/>
          <p:nvPr/>
        </p:nvSpPr>
        <p:spPr>
          <a:xfrm>
            <a:off x="3723661" y="4776037"/>
            <a:ext cx="1522565" cy="539728"/>
          </a:xfrm>
          <a:prstGeom prst="rect">
            <a:avLst/>
          </a:prstGeom>
          <a:solidFill>
            <a:srgbClr val="EFA53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FIDC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172097C-7C1A-1556-0D5C-315E2A3D70DE}"/>
              </a:ext>
            </a:extLst>
          </p:cNvPr>
          <p:cNvSpPr/>
          <p:nvPr/>
        </p:nvSpPr>
        <p:spPr>
          <a:xfrm>
            <a:off x="3761723" y="3464994"/>
            <a:ext cx="1565695" cy="638457"/>
          </a:xfrm>
          <a:prstGeom prst="rect">
            <a:avLst/>
          </a:prstGeom>
          <a:solidFill>
            <a:srgbClr val="EFA53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prstClr val="white"/>
              </a:solidFill>
              <a:latin typeface="Bradesco Sans" panose="00000500000000000000" pitchFamily="2" charset="0"/>
            </a:endParaRPr>
          </a:p>
          <a:p>
            <a:pPr algn="ctr"/>
            <a:endParaRPr lang="en-US" sz="1000" b="1" dirty="0">
              <a:solidFill>
                <a:prstClr val="white"/>
              </a:solidFill>
              <a:latin typeface="Bradesco Sans" panose="00000500000000000000" pitchFamily="2" charset="0"/>
            </a:endParaRPr>
          </a:p>
          <a:p>
            <a:pPr algn="ctr"/>
            <a:r>
              <a:rPr lang="en-US" sz="1050" b="1" dirty="0">
                <a:solidFill>
                  <a:prstClr val="white"/>
                </a:solidFill>
                <a:latin typeface="Bradesco Sans" panose="00000500000000000000" pitchFamily="2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Bradesco Sans" panose="00000500000000000000" pitchFamily="2" charset="0"/>
              </a:rPr>
              <a:t>Carteira</a:t>
            </a:r>
            <a:r>
              <a:rPr lang="en-US" sz="1050" b="1" dirty="0">
                <a:solidFill>
                  <a:schemeClr val="tx1"/>
                </a:solidFill>
                <a:latin typeface="Bradesco Sans" panose="00000500000000000000" pitchFamily="2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Bradesco Sans" panose="00000500000000000000" pitchFamily="2" charset="0"/>
              </a:rPr>
              <a:t>Administrada</a:t>
            </a:r>
            <a:r>
              <a:rPr lang="en-US" sz="1050" b="1" dirty="0">
                <a:solidFill>
                  <a:schemeClr val="tx1"/>
                </a:solidFill>
                <a:latin typeface="Bradesco Sans" panose="00000500000000000000" pitchFamily="2" charset="0"/>
              </a:rPr>
              <a:t> 30º </a:t>
            </a:r>
            <a:r>
              <a:rPr lang="en-US" sz="1050" b="1" dirty="0" err="1">
                <a:solidFill>
                  <a:schemeClr val="tx1"/>
                </a:solidFill>
                <a:latin typeface="Bradesco Sans" panose="00000500000000000000" pitchFamily="2" charset="0"/>
              </a:rPr>
              <a:t>dia</a:t>
            </a:r>
            <a:endParaRPr lang="en-US" sz="1050" b="1" dirty="0">
              <a:solidFill>
                <a:schemeClr val="tx1"/>
              </a:solidFill>
              <a:latin typeface="Bradesco Sans" panose="00000500000000000000" pitchFamily="2" charset="0"/>
            </a:endParaRPr>
          </a:p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180720B-95D1-C341-CF8E-E9D8A443C45C}"/>
              </a:ext>
            </a:extLst>
          </p:cNvPr>
          <p:cNvSpPr txBox="1"/>
          <p:nvPr/>
        </p:nvSpPr>
        <p:spPr>
          <a:xfrm>
            <a:off x="7276362" y="4707347"/>
            <a:ext cx="165790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MBB/MBCV</a:t>
            </a:r>
          </a:p>
        </p:txBody>
      </p:sp>
      <p:cxnSp>
        <p:nvCxnSpPr>
          <p:cNvPr id="32" name="Conector de seta reta 44">
            <a:extLst>
              <a:ext uri="{FF2B5EF4-FFF2-40B4-BE49-F238E27FC236}">
                <a16:creationId xmlns:a16="http://schemas.microsoft.com/office/drawing/2014/main" id="{5627355C-9BDE-953B-5D8D-78ED367122FA}"/>
              </a:ext>
            </a:extLst>
          </p:cNvPr>
          <p:cNvCxnSpPr/>
          <p:nvPr/>
        </p:nvCxnSpPr>
        <p:spPr>
          <a:xfrm flipH="1">
            <a:off x="4505649" y="4418846"/>
            <a:ext cx="474197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45">
            <a:extLst>
              <a:ext uri="{FF2B5EF4-FFF2-40B4-BE49-F238E27FC236}">
                <a16:creationId xmlns:a16="http://schemas.microsoft.com/office/drawing/2014/main" id="{69B344A7-43FB-B5EC-E4CA-70F4A021855B}"/>
              </a:ext>
            </a:extLst>
          </p:cNvPr>
          <p:cNvCxnSpPr/>
          <p:nvPr/>
        </p:nvCxnSpPr>
        <p:spPr>
          <a:xfrm>
            <a:off x="5246226" y="5045901"/>
            <a:ext cx="1872832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7">
            <a:extLst>
              <a:ext uri="{FF2B5EF4-FFF2-40B4-BE49-F238E27FC236}">
                <a16:creationId xmlns:a16="http://schemas.microsoft.com/office/drawing/2014/main" id="{A5B0F133-1944-EE27-47A2-1D789B1CFC8A}"/>
              </a:ext>
            </a:extLst>
          </p:cNvPr>
          <p:cNvSpPr>
            <a:spLocks noEditPoints="1"/>
          </p:cNvSpPr>
          <p:nvPr/>
        </p:nvSpPr>
        <p:spPr bwMode="auto">
          <a:xfrm>
            <a:off x="5403530" y="5068114"/>
            <a:ext cx="280937" cy="160492"/>
          </a:xfrm>
          <a:custGeom>
            <a:avLst/>
            <a:gdLst>
              <a:gd name="T0" fmla="*/ 0 w 196"/>
              <a:gd name="T1" fmla="*/ 104 h 196"/>
              <a:gd name="T2" fmla="*/ 21 w 196"/>
              <a:gd name="T3" fmla="*/ 93 h 196"/>
              <a:gd name="T4" fmla="*/ 21 w 196"/>
              <a:gd name="T5" fmla="*/ 104 h 196"/>
              <a:gd name="T6" fmla="*/ 32 w 196"/>
              <a:gd name="T7" fmla="*/ 25 h 196"/>
              <a:gd name="T8" fmla="*/ 39 w 196"/>
              <a:gd name="T9" fmla="*/ 47 h 196"/>
              <a:gd name="T10" fmla="*/ 157 w 196"/>
              <a:gd name="T11" fmla="*/ 47 h 196"/>
              <a:gd name="T12" fmla="*/ 164 w 196"/>
              <a:gd name="T13" fmla="*/ 25 h 196"/>
              <a:gd name="T14" fmla="*/ 157 w 196"/>
              <a:gd name="T15" fmla="*/ 47 h 196"/>
              <a:gd name="T16" fmla="*/ 164 w 196"/>
              <a:gd name="T17" fmla="*/ 172 h 196"/>
              <a:gd name="T18" fmla="*/ 157 w 196"/>
              <a:gd name="T19" fmla="*/ 149 h 196"/>
              <a:gd name="T20" fmla="*/ 39 w 196"/>
              <a:gd name="T21" fmla="*/ 149 h 196"/>
              <a:gd name="T22" fmla="*/ 32 w 196"/>
              <a:gd name="T23" fmla="*/ 172 h 196"/>
              <a:gd name="T24" fmla="*/ 39 w 196"/>
              <a:gd name="T25" fmla="*/ 149 h 196"/>
              <a:gd name="T26" fmla="*/ 176 w 196"/>
              <a:gd name="T27" fmla="*/ 98 h 196"/>
              <a:gd name="T28" fmla="*/ 196 w 196"/>
              <a:gd name="T29" fmla="*/ 104 h 196"/>
              <a:gd name="T30" fmla="*/ 175 w 196"/>
              <a:gd name="T31" fmla="*/ 93 h 196"/>
              <a:gd name="T32" fmla="*/ 143 w 196"/>
              <a:gd name="T33" fmla="*/ 129 h 196"/>
              <a:gd name="T34" fmla="*/ 136 w 196"/>
              <a:gd name="T35" fmla="*/ 103 h 196"/>
              <a:gd name="T36" fmla="*/ 109 w 196"/>
              <a:gd name="T37" fmla="*/ 87 h 196"/>
              <a:gd name="T38" fmla="*/ 88 w 196"/>
              <a:gd name="T39" fmla="*/ 79 h 196"/>
              <a:gd name="T40" fmla="*/ 80 w 196"/>
              <a:gd name="T41" fmla="*/ 66 h 196"/>
              <a:gd name="T42" fmla="*/ 99 w 196"/>
              <a:gd name="T43" fmla="*/ 48 h 196"/>
              <a:gd name="T44" fmla="*/ 123 w 196"/>
              <a:gd name="T45" fmla="*/ 61 h 196"/>
              <a:gd name="T46" fmla="*/ 125 w 196"/>
              <a:gd name="T47" fmla="*/ 32 h 196"/>
              <a:gd name="T48" fmla="*/ 82 w 196"/>
              <a:gd name="T49" fmla="*/ 29 h 196"/>
              <a:gd name="T50" fmla="*/ 59 w 196"/>
              <a:gd name="T51" fmla="*/ 50 h 196"/>
              <a:gd name="T52" fmla="*/ 58 w 196"/>
              <a:gd name="T53" fmla="*/ 81 h 196"/>
              <a:gd name="T54" fmla="*/ 77 w 196"/>
              <a:gd name="T55" fmla="*/ 100 h 196"/>
              <a:gd name="T56" fmla="*/ 104 w 196"/>
              <a:gd name="T57" fmla="*/ 111 h 196"/>
              <a:gd name="T58" fmla="*/ 117 w 196"/>
              <a:gd name="T59" fmla="*/ 121 h 196"/>
              <a:gd name="T60" fmla="*/ 114 w 196"/>
              <a:gd name="T61" fmla="*/ 143 h 196"/>
              <a:gd name="T62" fmla="*/ 83 w 196"/>
              <a:gd name="T63" fmla="*/ 144 h 196"/>
              <a:gd name="T64" fmla="*/ 52 w 196"/>
              <a:gd name="T65" fmla="*/ 146 h 196"/>
              <a:gd name="T66" fmla="*/ 98 w 196"/>
              <a:gd name="T67" fmla="*/ 170 h 196"/>
              <a:gd name="T68" fmla="*/ 93 w 196"/>
              <a:gd name="T69" fmla="*/ 110 h 196"/>
              <a:gd name="T70" fmla="*/ 92 w 196"/>
              <a:gd name="T71" fmla="*/ 144 h 196"/>
              <a:gd name="T72" fmla="*/ 104 w 196"/>
              <a:gd name="T73" fmla="*/ 145 h 196"/>
              <a:gd name="T74" fmla="*/ 103 w 196"/>
              <a:gd name="T75" fmla="*/ 114 h 196"/>
              <a:gd name="T76" fmla="*/ 104 w 196"/>
              <a:gd name="T77" fmla="*/ 82 h 196"/>
              <a:gd name="T78" fmla="*/ 99 w 196"/>
              <a:gd name="T79" fmla="*/ 51 h 196"/>
              <a:gd name="T80" fmla="*/ 92 w 196"/>
              <a:gd name="T81" fmla="*/ 77 h 196"/>
              <a:gd name="T82" fmla="*/ 104 w 196"/>
              <a:gd name="T83" fmla="*/ 82 h 196"/>
              <a:gd name="T84" fmla="*/ 104 w 196"/>
              <a:gd name="T85" fmla="*/ 23 h 196"/>
              <a:gd name="T86" fmla="*/ 92 w 196"/>
              <a:gd name="T87" fmla="*/ 0 h 196"/>
              <a:gd name="T88" fmla="*/ 99 w 196"/>
              <a:gd name="T89" fmla="*/ 23 h 196"/>
              <a:gd name="T90" fmla="*/ 92 w 196"/>
              <a:gd name="T91" fmla="*/ 173 h 196"/>
              <a:gd name="T92" fmla="*/ 104 w 196"/>
              <a:gd name="T93" fmla="*/ 196 h 196"/>
              <a:gd name="T94" fmla="*/ 98 w 196"/>
              <a:gd name="T95" fmla="*/ 17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6" h="196">
                <a:moveTo>
                  <a:pt x="21" y="104"/>
                </a:moveTo>
                <a:cubicBezTo>
                  <a:pt x="0" y="104"/>
                  <a:pt x="0" y="104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21" y="93"/>
                  <a:pt x="21" y="93"/>
                  <a:pt x="21" y="93"/>
                </a:cubicBezTo>
                <a:cubicBezTo>
                  <a:pt x="20" y="94"/>
                  <a:pt x="20" y="96"/>
                  <a:pt x="20" y="98"/>
                </a:cubicBezTo>
                <a:cubicBezTo>
                  <a:pt x="20" y="100"/>
                  <a:pt x="20" y="102"/>
                  <a:pt x="21" y="104"/>
                </a:cubicBezTo>
                <a:close/>
                <a:moveTo>
                  <a:pt x="47" y="39"/>
                </a:moveTo>
                <a:cubicBezTo>
                  <a:pt x="32" y="25"/>
                  <a:pt x="32" y="25"/>
                  <a:pt x="32" y="25"/>
                </a:cubicBezTo>
                <a:cubicBezTo>
                  <a:pt x="25" y="33"/>
                  <a:pt x="25" y="33"/>
                  <a:pt x="25" y="33"/>
                </a:cubicBezTo>
                <a:cubicBezTo>
                  <a:pt x="39" y="47"/>
                  <a:pt x="39" y="47"/>
                  <a:pt x="39" y="47"/>
                </a:cubicBezTo>
                <a:cubicBezTo>
                  <a:pt x="42" y="44"/>
                  <a:pt x="44" y="42"/>
                  <a:pt x="47" y="39"/>
                </a:cubicBezTo>
                <a:close/>
                <a:moveTo>
                  <a:pt x="157" y="47"/>
                </a:moveTo>
                <a:cubicBezTo>
                  <a:pt x="171" y="33"/>
                  <a:pt x="171" y="33"/>
                  <a:pt x="171" y="33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52" y="42"/>
                  <a:pt x="154" y="44"/>
                  <a:pt x="157" y="47"/>
                </a:cubicBezTo>
                <a:close/>
                <a:moveTo>
                  <a:pt x="149" y="157"/>
                </a:moveTo>
                <a:cubicBezTo>
                  <a:pt x="164" y="172"/>
                  <a:pt x="164" y="172"/>
                  <a:pt x="164" y="172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4" y="152"/>
                  <a:pt x="152" y="154"/>
                  <a:pt x="149" y="157"/>
                </a:cubicBezTo>
                <a:close/>
                <a:moveTo>
                  <a:pt x="39" y="149"/>
                </a:moveTo>
                <a:cubicBezTo>
                  <a:pt x="25" y="164"/>
                  <a:pt x="25" y="164"/>
                  <a:pt x="25" y="16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47" y="157"/>
                  <a:pt x="47" y="157"/>
                  <a:pt x="47" y="157"/>
                </a:cubicBezTo>
                <a:cubicBezTo>
                  <a:pt x="44" y="154"/>
                  <a:pt x="42" y="152"/>
                  <a:pt x="39" y="149"/>
                </a:cubicBezTo>
                <a:close/>
                <a:moveTo>
                  <a:pt x="175" y="93"/>
                </a:moveTo>
                <a:cubicBezTo>
                  <a:pt x="176" y="94"/>
                  <a:pt x="176" y="96"/>
                  <a:pt x="176" y="98"/>
                </a:cubicBezTo>
                <a:cubicBezTo>
                  <a:pt x="176" y="100"/>
                  <a:pt x="176" y="102"/>
                  <a:pt x="175" y="104"/>
                </a:cubicBezTo>
                <a:cubicBezTo>
                  <a:pt x="196" y="104"/>
                  <a:pt x="196" y="104"/>
                  <a:pt x="196" y="104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75" y="93"/>
                  <a:pt x="175" y="93"/>
                  <a:pt x="175" y="93"/>
                </a:cubicBezTo>
                <a:close/>
                <a:moveTo>
                  <a:pt x="132" y="159"/>
                </a:moveTo>
                <a:cubicBezTo>
                  <a:pt x="140" y="152"/>
                  <a:pt x="143" y="142"/>
                  <a:pt x="143" y="129"/>
                </a:cubicBezTo>
                <a:cubicBezTo>
                  <a:pt x="143" y="123"/>
                  <a:pt x="143" y="119"/>
                  <a:pt x="142" y="114"/>
                </a:cubicBezTo>
                <a:cubicBezTo>
                  <a:pt x="141" y="110"/>
                  <a:pt x="139" y="106"/>
                  <a:pt x="136" y="103"/>
                </a:cubicBezTo>
                <a:cubicBezTo>
                  <a:pt x="133" y="100"/>
                  <a:pt x="130" y="97"/>
                  <a:pt x="125" y="94"/>
                </a:cubicBezTo>
                <a:cubicBezTo>
                  <a:pt x="121" y="91"/>
                  <a:pt x="115" y="89"/>
                  <a:pt x="109" y="87"/>
                </a:cubicBezTo>
                <a:cubicBezTo>
                  <a:pt x="105" y="86"/>
                  <a:pt x="101" y="84"/>
                  <a:pt x="97" y="83"/>
                </a:cubicBezTo>
                <a:cubicBezTo>
                  <a:pt x="94" y="82"/>
                  <a:pt x="91" y="80"/>
                  <a:pt x="88" y="79"/>
                </a:cubicBezTo>
                <a:cubicBezTo>
                  <a:pt x="86" y="77"/>
                  <a:pt x="84" y="75"/>
                  <a:pt x="82" y="73"/>
                </a:cubicBezTo>
                <a:cubicBezTo>
                  <a:pt x="81" y="71"/>
                  <a:pt x="80" y="69"/>
                  <a:pt x="80" y="66"/>
                </a:cubicBezTo>
                <a:cubicBezTo>
                  <a:pt x="80" y="61"/>
                  <a:pt x="82" y="57"/>
                  <a:pt x="85" y="53"/>
                </a:cubicBezTo>
                <a:cubicBezTo>
                  <a:pt x="88" y="50"/>
                  <a:pt x="93" y="48"/>
                  <a:pt x="99" y="48"/>
                </a:cubicBezTo>
                <a:cubicBezTo>
                  <a:pt x="104" y="48"/>
                  <a:pt x="109" y="49"/>
                  <a:pt x="113" y="51"/>
                </a:cubicBezTo>
                <a:cubicBezTo>
                  <a:pt x="116" y="53"/>
                  <a:pt x="120" y="57"/>
                  <a:pt x="123" y="61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37" y="40"/>
                  <a:pt x="132" y="35"/>
                  <a:pt x="125" y="32"/>
                </a:cubicBezTo>
                <a:cubicBezTo>
                  <a:pt x="118" y="28"/>
                  <a:pt x="110" y="26"/>
                  <a:pt x="99" y="26"/>
                </a:cubicBezTo>
                <a:cubicBezTo>
                  <a:pt x="93" y="26"/>
                  <a:pt x="87" y="27"/>
                  <a:pt x="82" y="29"/>
                </a:cubicBezTo>
                <a:cubicBezTo>
                  <a:pt x="76" y="31"/>
                  <a:pt x="72" y="34"/>
                  <a:pt x="68" y="38"/>
                </a:cubicBezTo>
                <a:cubicBezTo>
                  <a:pt x="64" y="41"/>
                  <a:pt x="61" y="45"/>
                  <a:pt x="59" y="50"/>
                </a:cubicBezTo>
                <a:cubicBezTo>
                  <a:pt x="57" y="55"/>
                  <a:pt x="56" y="61"/>
                  <a:pt x="56" y="67"/>
                </a:cubicBezTo>
                <a:cubicBezTo>
                  <a:pt x="56" y="72"/>
                  <a:pt x="57" y="77"/>
                  <a:pt x="58" y="81"/>
                </a:cubicBezTo>
                <a:cubicBezTo>
                  <a:pt x="60" y="85"/>
                  <a:pt x="62" y="89"/>
                  <a:pt x="65" y="92"/>
                </a:cubicBezTo>
                <a:cubicBezTo>
                  <a:pt x="68" y="95"/>
                  <a:pt x="72" y="98"/>
                  <a:pt x="77" y="100"/>
                </a:cubicBezTo>
                <a:cubicBezTo>
                  <a:pt x="81" y="103"/>
                  <a:pt x="87" y="105"/>
                  <a:pt x="94" y="107"/>
                </a:cubicBezTo>
                <a:cubicBezTo>
                  <a:pt x="98" y="108"/>
                  <a:pt x="101" y="109"/>
                  <a:pt x="104" y="111"/>
                </a:cubicBezTo>
                <a:cubicBezTo>
                  <a:pt x="107" y="112"/>
                  <a:pt x="110" y="113"/>
                  <a:pt x="112" y="115"/>
                </a:cubicBezTo>
                <a:cubicBezTo>
                  <a:pt x="114" y="117"/>
                  <a:pt x="116" y="119"/>
                  <a:pt x="117" y="121"/>
                </a:cubicBezTo>
                <a:cubicBezTo>
                  <a:pt x="118" y="123"/>
                  <a:pt x="119" y="126"/>
                  <a:pt x="119" y="129"/>
                </a:cubicBezTo>
                <a:cubicBezTo>
                  <a:pt x="119" y="135"/>
                  <a:pt x="118" y="139"/>
                  <a:pt x="114" y="143"/>
                </a:cubicBezTo>
                <a:cubicBezTo>
                  <a:pt x="111" y="146"/>
                  <a:pt x="106" y="148"/>
                  <a:pt x="99" y="148"/>
                </a:cubicBezTo>
                <a:cubicBezTo>
                  <a:pt x="92" y="148"/>
                  <a:pt x="87" y="147"/>
                  <a:pt x="83" y="144"/>
                </a:cubicBezTo>
                <a:cubicBezTo>
                  <a:pt x="78" y="141"/>
                  <a:pt x="75" y="137"/>
                  <a:pt x="72" y="132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7" y="153"/>
                  <a:pt x="63" y="159"/>
                  <a:pt x="70" y="163"/>
                </a:cubicBezTo>
                <a:cubicBezTo>
                  <a:pt x="77" y="168"/>
                  <a:pt x="87" y="170"/>
                  <a:pt x="98" y="170"/>
                </a:cubicBezTo>
                <a:cubicBezTo>
                  <a:pt x="113" y="170"/>
                  <a:pt x="124" y="167"/>
                  <a:pt x="132" y="159"/>
                </a:cubicBezTo>
                <a:close/>
                <a:moveTo>
                  <a:pt x="93" y="110"/>
                </a:moveTo>
                <a:cubicBezTo>
                  <a:pt x="93" y="110"/>
                  <a:pt x="93" y="110"/>
                  <a:pt x="92" y="110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4" y="145"/>
                  <a:pt x="96" y="145"/>
                  <a:pt x="99" y="145"/>
                </a:cubicBezTo>
                <a:cubicBezTo>
                  <a:pt x="100" y="145"/>
                  <a:pt x="102" y="145"/>
                  <a:pt x="104" y="145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4"/>
                  <a:pt x="103" y="114"/>
                </a:cubicBezTo>
                <a:cubicBezTo>
                  <a:pt x="100" y="112"/>
                  <a:pt x="97" y="111"/>
                  <a:pt x="93" y="110"/>
                </a:cubicBezTo>
                <a:close/>
                <a:moveTo>
                  <a:pt x="104" y="82"/>
                </a:moveTo>
                <a:cubicBezTo>
                  <a:pt x="104" y="52"/>
                  <a:pt x="104" y="52"/>
                  <a:pt x="104" y="52"/>
                </a:cubicBezTo>
                <a:cubicBezTo>
                  <a:pt x="102" y="52"/>
                  <a:pt x="101" y="51"/>
                  <a:pt x="99" y="51"/>
                </a:cubicBezTo>
                <a:cubicBezTo>
                  <a:pt x="96" y="51"/>
                  <a:pt x="94" y="52"/>
                  <a:pt x="92" y="52"/>
                </a:cubicBezTo>
                <a:cubicBezTo>
                  <a:pt x="92" y="77"/>
                  <a:pt x="92" y="77"/>
                  <a:pt x="92" y="77"/>
                </a:cubicBezTo>
                <a:cubicBezTo>
                  <a:pt x="94" y="78"/>
                  <a:pt x="96" y="79"/>
                  <a:pt x="99" y="80"/>
                </a:cubicBezTo>
                <a:cubicBezTo>
                  <a:pt x="100" y="81"/>
                  <a:pt x="102" y="81"/>
                  <a:pt x="104" y="82"/>
                </a:cubicBezTo>
                <a:close/>
                <a:moveTo>
                  <a:pt x="99" y="23"/>
                </a:moveTo>
                <a:cubicBezTo>
                  <a:pt x="101" y="23"/>
                  <a:pt x="102" y="23"/>
                  <a:pt x="104" y="23"/>
                </a:cubicBezTo>
                <a:cubicBezTo>
                  <a:pt x="104" y="0"/>
                  <a:pt x="104" y="0"/>
                  <a:pt x="104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24"/>
                  <a:pt x="92" y="24"/>
                  <a:pt x="92" y="24"/>
                </a:cubicBezTo>
                <a:cubicBezTo>
                  <a:pt x="95" y="23"/>
                  <a:pt x="97" y="23"/>
                  <a:pt x="99" y="23"/>
                </a:cubicBezTo>
                <a:close/>
                <a:moveTo>
                  <a:pt x="98" y="173"/>
                </a:moveTo>
                <a:cubicBezTo>
                  <a:pt x="96" y="173"/>
                  <a:pt x="94" y="173"/>
                  <a:pt x="92" y="173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2" y="173"/>
                  <a:pt x="100" y="173"/>
                  <a:pt x="98" y="1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cxnSp>
        <p:nvCxnSpPr>
          <p:cNvPr id="35" name="Conector de seta reta 44">
            <a:extLst>
              <a:ext uri="{FF2B5EF4-FFF2-40B4-BE49-F238E27FC236}">
                <a16:creationId xmlns:a16="http://schemas.microsoft.com/office/drawing/2014/main" id="{AE02A37E-E011-E731-ACD0-4926A0DF2174}"/>
              </a:ext>
            </a:extLst>
          </p:cNvPr>
          <p:cNvCxnSpPr/>
          <p:nvPr/>
        </p:nvCxnSpPr>
        <p:spPr>
          <a:xfrm flipH="1">
            <a:off x="2021667" y="5148360"/>
            <a:ext cx="1615349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2EADEB87-4135-3918-2A99-65494BA4A691}"/>
              </a:ext>
            </a:extLst>
          </p:cNvPr>
          <p:cNvSpPr/>
          <p:nvPr/>
        </p:nvSpPr>
        <p:spPr>
          <a:xfrm>
            <a:off x="5637707" y="5018064"/>
            <a:ext cx="1769335" cy="356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/>
              <a:t>Pagamento da Cessão</a:t>
            </a:r>
            <a:endParaRPr lang="pt-BR" sz="900" dirty="0"/>
          </a:p>
          <a:p>
            <a:endParaRPr lang="pt-BR" sz="1100" dirty="0"/>
          </a:p>
        </p:txBody>
      </p:sp>
      <p:sp>
        <p:nvSpPr>
          <p:cNvPr id="37" name="Cilindro 36">
            <a:extLst>
              <a:ext uri="{FF2B5EF4-FFF2-40B4-BE49-F238E27FC236}">
                <a16:creationId xmlns:a16="http://schemas.microsoft.com/office/drawing/2014/main" id="{8AAF473E-E230-23A5-932B-6986BFFEAB8E}"/>
              </a:ext>
            </a:extLst>
          </p:cNvPr>
          <p:cNvSpPr/>
          <p:nvPr/>
        </p:nvSpPr>
        <p:spPr>
          <a:xfrm>
            <a:off x="4052015" y="2228467"/>
            <a:ext cx="857010" cy="492803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750" b="1" dirty="0"/>
              <a:t>CNAB 400 – </a:t>
            </a:r>
            <a:r>
              <a:rPr lang="pt-BR" sz="750" b="1" dirty="0">
                <a:latin typeface="Bradesco Sans" panose="00000500000000000000" pitchFamily="2" charset="0"/>
              </a:rPr>
              <a:t>Arq. Remessa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22C4B21-EFB3-8A77-C32C-F8F9D98709E0}"/>
              </a:ext>
            </a:extLst>
          </p:cNvPr>
          <p:cNvSpPr txBox="1"/>
          <p:nvPr/>
        </p:nvSpPr>
        <p:spPr>
          <a:xfrm>
            <a:off x="4008884" y="2759581"/>
            <a:ext cx="123734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50" b="1" dirty="0">
                <a:solidFill>
                  <a:schemeClr val="dk1"/>
                </a:solidFill>
                <a:latin typeface="Bradesco Sans" panose="00000500000000000000" pitchFamily="2" charset="0"/>
              </a:rPr>
              <a:t>Via VAN BRADESCO</a:t>
            </a:r>
          </a:p>
        </p:txBody>
      </p:sp>
      <p:cxnSp>
        <p:nvCxnSpPr>
          <p:cNvPr id="39" name="Conector de seta reta 44">
            <a:extLst>
              <a:ext uri="{FF2B5EF4-FFF2-40B4-BE49-F238E27FC236}">
                <a16:creationId xmlns:a16="http://schemas.microsoft.com/office/drawing/2014/main" id="{8D3397BF-05C5-5E4D-4AB4-5F3F1EB436EE}"/>
              </a:ext>
            </a:extLst>
          </p:cNvPr>
          <p:cNvCxnSpPr/>
          <p:nvPr/>
        </p:nvCxnSpPr>
        <p:spPr>
          <a:xfrm flipH="1">
            <a:off x="4469764" y="1925307"/>
            <a:ext cx="106" cy="32559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463DD1A-4924-DD59-CDF3-5D6879FC5332}"/>
              </a:ext>
            </a:extLst>
          </p:cNvPr>
          <p:cNvSpPr txBox="1"/>
          <p:nvPr/>
        </p:nvSpPr>
        <p:spPr>
          <a:xfrm>
            <a:off x="6881363" y="2112486"/>
            <a:ext cx="1620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u="sng" dirty="0"/>
              <a:t>Alteração Regulatória:</a:t>
            </a:r>
            <a:r>
              <a:rPr lang="pt-BR" sz="1200" b="1" i="1" dirty="0"/>
              <a:t> </a:t>
            </a:r>
            <a:r>
              <a:rPr lang="pt-BR" sz="1200" i="1" dirty="0"/>
              <a:t>Carga e inclusão no arquivo remessa na base da NFE do Brasil para validação na SEFAZ da </a:t>
            </a:r>
            <a:r>
              <a:rPr lang="pt-BR" sz="1200" i="1" dirty="0" err="1"/>
              <a:t>NFe</a:t>
            </a:r>
            <a:r>
              <a:rPr lang="pt-BR" sz="1200" i="1" dirty="0"/>
              <a:t>.</a:t>
            </a:r>
          </a:p>
        </p:txBody>
      </p:sp>
      <p:cxnSp>
        <p:nvCxnSpPr>
          <p:cNvPr id="41" name="Conector de seta reta 44">
            <a:extLst>
              <a:ext uri="{FF2B5EF4-FFF2-40B4-BE49-F238E27FC236}">
                <a16:creationId xmlns:a16="http://schemas.microsoft.com/office/drawing/2014/main" id="{4C1D383F-78C7-D4AE-3C8F-A0AA7BF9CBDF}"/>
              </a:ext>
            </a:extLst>
          </p:cNvPr>
          <p:cNvCxnSpPr>
            <a:endCxn id="20" idx="0"/>
          </p:cNvCxnSpPr>
          <p:nvPr/>
        </p:nvCxnSpPr>
        <p:spPr>
          <a:xfrm flipH="1">
            <a:off x="5015296" y="2472215"/>
            <a:ext cx="1854847" cy="283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:a16="http://schemas.microsoft.com/office/drawing/2014/main" id="{94810A49-C5CE-2085-DCEF-E9084D015C12}"/>
              </a:ext>
            </a:extLst>
          </p:cNvPr>
          <p:cNvSpPr/>
          <p:nvPr/>
        </p:nvSpPr>
        <p:spPr>
          <a:xfrm>
            <a:off x="506580" y="4727721"/>
            <a:ext cx="1408078" cy="588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D9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037333A-EB09-223A-FF99-57A9D5761B34}"/>
              </a:ext>
            </a:extLst>
          </p:cNvPr>
          <p:cNvSpPr txBox="1"/>
          <p:nvPr/>
        </p:nvSpPr>
        <p:spPr>
          <a:xfrm>
            <a:off x="613081" y="4848787"/>
            <a:ext cx="1301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CobFlex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012C28C-1D33-FE4D-8D72-3ADE96650828}"/>
              </a:ext>
            </a:extLst>
          </p:cNvPr>
          <p:cNvSpPr txBox="1"/>
          <p:nvPr/>
        </p:nvSpPr>
        <p:spPr>
          <a:xfrm>
            <a:off x="2025721" y="5155778"/>
            <a:ext cx="1736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Posição de Carteira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735B5086-E916-F3D7-BFAB-C4B60517A49E}"/>
              </a:ext>
            </a:extLst>
          </p:cNvPr>
          <p:cNvCxnSpPr/>
          <p:nvPr/>
        </p:nvCxnSpPr>
        <p:spPr>
          <a:xfrm flipH="1" flipV="1">
            <a:off x="768937" y="3312816"/>
            <a:ext cx="11040" cy="56106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BDD99B0-1401-A26E-2BC1-9C0385C23A3E}"/>
              </a:ext>
            </a:extLst>
          </p:cNvPr>
          <p:cNvSpPr txBox="1"/>
          <p:nvPr/>
        </p:nvSpPr>
        <p:spPr>
          <a:xfrm>
            <a:off x="4972121" y="4284416"/>
            <a:ext cx="1736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Cessão </a:t>
            </a:r>
            <a:r>
              <a:rPr lang="pt-BR" sz="11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Dc’s</a:t>
            </a:r>
            <a:endParaRPr lang="pt-BR" sz="11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D28FF50-0CA8-A79E-01A1-88B1D18E83D1}"/>
              </a:ext>
            </a:extLst>
          </p:cNvPr>
          <p:cNvSpPr txBox="1"/>
          <p:nvPr/>
        </p:nvSpPr>
        <p:spPr>
          <a:xfrm>
            <a:off x="104141" y="3877639"/>
            <a:ext cx="1491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Acesso </a:t>
            </a:r>
            <a:r>
              <a:rPr lang="pt-BR" sz="1100" b="1" dirty="0" err="1"/>
              <a:t>Cobflex</a:t>
            </a:r>
            <a:endParaRPr lang="pt-BR" sz="900" dirty="0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6ADC7D08-9E4E-4DC3-1A6E-9F15C40BA80D}"/>
              </a:ext>
            </a:extLst>
          </p:cNvPr>
          <p:cNvCxnSpPr/>
          <p:nvPr/>
        </p:nvCxnSpPr>
        <p:spPr>
          <a:xfrm>
            <a:off x="1768955" y="4179194"/>
            <a:ext cx="0" cy="54852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9D3F05D1-D8CC-7ECB-EDB5-0C13F177E30C}"/>
              </a:ext>
            </a:extLst>
          </p:cNvPr>
          <p:cNvCxnSpPr/>
          <p:nvPr/>
        </p:nvCxnSpPr>
        <p:spPr>
          <a:xfrm flipH="1" flipV="1">
            <a:off x="768937" y="4232089"/>
            <a:ext cx="11040" cy="46947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67C0C971-7770-FACF-B04F-9F1617A6AC76}"/>
              </a:ext>
            </a:extLst>
          </p:cNvPr>
          <p:cNvSpPr/>
          <p:nvPr/>
        </p:nvSpPr>
        <p:spPr>
          <a:xfrm>
            <a:off x="1317869" y="3863267"/>
            <a:ext cx="1407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Pagamento da Nota</a:t>
            </a:r>
            <a:endParaRPr lang="pt-BR" sz="900" dirty="0"/>
          </a:p>
          <a:p>
            <a:endParaRPr lang="pt-BR" sz="1100" dirty="0"/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101502F3-FF60-F668-45EF-883DA7AA6F8F}"/>
              </a:ext>
            </a:extLst>
          </p:cNvPr>
          <p:cNvCxnSpPr/>
          <p:nvPr/>
        </p:nvCxnSpPr>
        <p:spPr>
          <a:xfrm flipV="1">
            <a:off x="1768955" y="3354243"/>
            <a:ext cx="0" cy="42997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37">
            <a:extLst>
              <a:ext uri="{FF2B5EF4-FFF2-40B4-BE49-F238E27FC236}">
                <a16:creationId xmlns:a16="http://schemas.microsoft.com/office/drawing/2014/main" id="{000481C8-4B46-D509-E842-E43E59F9D5C4}"/>
              </a:ext>
            </a:extLst>
          </p:cNvPr>
          <p:cNvSpPr>
            <a:spLocks noEditPoints="1"/>
          </p:cNvSpPr>
          <p:nvPr/>
        </p:nvSpPr>
        <p:spPr bwMode="auto">
          <a:xfrm>
            <a:off x="1642987" y="3798166"/>
            <a:ext cx="251935" cy="172043"/>
          </a:xfrm>
          <a:custGeom>
            <a:avLst/>
            <a:gdLst>
              <a:gd name="T0" fmla="*/ 0 w 196"/>
              <a:gd name="T1" fmla="*/ 104 h 196"/>
              <a:gd name="T2" fmla="*/ 21 w 196"/>
              <a:gd name="T3" fmla="*/ 93 h 196"/>
              <a:gd name="T4" fmla="*/ 21 w 196"/>
              <a:gd name="T5" fmla="*/ 104 h 196"/>
              <a:gd name="T6" fmla="*/ 32 w 196"/>
              <a:gd name="T7" fmla="*/ 25 h 196"/>
              <a:gd name="T8" fmla="*/ 39 w 196"/>
              <a:gd name="T9" fmla="*/ 47 h 196"/>
              <a:gd name="T10" fmla="*/ 157 w 196"/>
              <a:gd name="T11" fmla="*/ 47 h 196"/>
              <a:gd name="T12" fmla="*/ 164 w 196"/>
              <a:gd name="T13" fmla="*/ 25 h 196"/>
              <a:gd name="T14" fmla="*/ 157 w 196"/>
              <a:gd name="T15" fmla="*/ 47 h 196"/>
              <a:gd name="T16" fmla="*/ 164 w 196"/>
              <a:gd name="T17" fmla="*/ 172 h 196"/>
              <a:gd name="T18" fmla="*/ 157 w 196"/>
              <a:gd name="T19" fmla="*/ 149 h 196"/>
              <a:gd name="T20" fmla="*/ 39 w 196"/>
              <a:gd name="T21" fmla="*/ 149 h 196"/>
              <a:gd name="T22" fmla="*/ 32 w 196"/>
              <a:gd name="T23" fmla="*/ 172 h 196"/>
              <a:gd name="T24" fmla="*/ 39 w 196"/>
              <a:gd name="T25" fmla="*/ 149 h 196"/>
              <a:gd name="T26" fmla="*/ 176 w 196"/>
              <a:gd name="T27" fmla="*/ 98 h 196"/>
              <a:gd name="T28" fmla="*/ 196 w 196"/>
              <a:gd name="T29" fmla="*/ 104 h 196"/>
              <a:gd name="T30" fmla="*/ 175 w 196"/>
              <a:gd name="T31" fmla="*/ 93 h 196"/>
              <a:gd name="T32" fmla="*/ 143 w 196"/>
              <a:gd name="T33" fmla="*/ 129 h 196"/>
              <a:gd name="T34" fmla="*/ 136 w 196"/>
              <a:gd name="T35" fmla="*/ 103 h 196"/>
              <a:gd name="T36" fmla="*/ 109 w 196"/>
              <a:gd name="T37" fmla="*/ 87 h 196"/>
              <a:gd name="T38" fmla="*/ 88 w 196"/>
              <a:gd name="T39" fmla="*/ 79 h 196"/>
              <a:gd name="T40" fmla="*/ 80 w 196"/>
              <a:gd name="T41" fmla="*/ 66 h 196"/>
              <a:gd name="T42" fmla="*/ 99 w 196"/>
              <a:gd name="T43" fmla="*/ 48 h 196"/>
              <a:gd name="T44" fmla="*/ 123 w 196"/>
              <a:gd name="T45" fmla="*/ 61 h 196"/>
              <a:gd name="T46" fmla="*/ 125 w 196"/>
              <a:gd name="T47" fmla="*/ 32 h 196"/>
              <a:gd name="T48" fmla="*/ 82 w 196"/>
              <a:gd name="T49" fmla="*/ 29 h 196"/>
              <a:gd name="T50" fmla="*/ 59 w 196"/>
              <a:gd name="T51" fmla="*/ 50 h 196"/>
              <a:gd name="T52" fmla="*/ 58 w 196"/>
              <a:gd name="T53" fmla="*/ 81 h 196"/>
              <a:gd name="T54" fmla="*/ 77 w 196"/>
              <a:gd name="T55" fmla="*/ 100 h 196"/>
              <a:gd name="T56" fmla="*/ 104 w 196"/>
              <a:gd name="T57" fmla="*/ 111 h 196"/>
              <a:gd name="T58" fmla="*/ 117 w 196"/>
              <a:gd name="T59" fmla="*/ 121 h 196"/>
              <a:gd name="T60" fmla="*/ 114 w 196"/>
              <a:gd name="T61" fmla="*/ 143 h 196"/>
              <a:gd name="T62" fmla="*/ 83 w 196"/>
              <a:gd name="T63" fmla="*/ 144 h 196"/>
              <a:gd name="T64" fmla="*/ 52 w 196"/>
              <a:gd name="T65" fmla="*/ 146 h 196"/>
              <a:gd name="T66" fmla="*/ 98 w 196"/>
              <a:gd name="T67" fmla="*/ 170 h 196"/>
              <a:gd name="T68" fmla="*/ 93 w 196"/>
              <a:gd name="T69" fmla="*/ 110 h 196"/>
              <a:gd name="T70" fmla="*/ 92 w 196"/>
              <a:gd name="T71" fmla="*/ 144 h 196"/>
              <a:gd name="T72" fmla="*/ 104 w 196"/>
              <a:gd name="T73" fmla="*/ 145 h 196"/>
              <a:gd name="T74" fmla="*/ 103 w 196"/>
              <a:gd name="T75" fmla="*/ 114 h 196"/>
              <a:gd name="T76" fmla="*/ 104 w 196"/>
              <a:gd name="T77" fmla="*/ 82 h 196"/>
              <a:gd name="T78" fmla="*/ 99 w 196"/>
              <a:gd name="T79" fmla="*/ 51 h 196"/>
              <a:gd name="T80" fmla="*/ 92 w 196"/>
              <a:gd name="T81" fmla="*/ 77 h 196"/>
              <a:gd name="T82" fmla="*/ 104 w 196"/>
              <a:gd name="T83" fmla="*/ 82 h 196"/>
              <a:gd name="T84" fmla="*/ 104 w 196"/>
              <a:gd name="T85" fmla="*/ 23 h 196"/>
              <a:gd name="T86" fmla="*/ 92 w 196"/>
              <a:gd name="T87" fmla="*/ 0 h 196"/>
              <a:gd name="T88" fmla="*/ 99 w 196"/>
              <a:gd name="T89" fmla="*/ 23 h 196"/>
              <a:gd name="T90" fmla="*/ 92 w 196"/>
              <a:gd name="T91" fmla="*/ 173 h 196"/>
              <a:gd name="T92" fmla="*/ 104 w 196"/>
              <a:gd name="T93" fmla="*/ 196 h 196"/>
              <a:gd name="T94" fmla="*/ 98 w 196"/>
              <a:gd name="T95" fmla="*/ 17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6" h="196">
                <a:moveTo>
                  <a:pt x="21" y="104"/>
                </a:moveTo>
                <a:cubicBezTo>
                  <a:pt x="0" y="104"/>
                  <a:pt x="0" y="104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21" y="93"/>
                  <a:pt x="21" y="93"/>
                  <a:pt x="21" y="93"/>
                </a:cubicBezTo>
                <a:cubicBezTo>
                  <a:pt x="20" y="94"/>
                  <a:pt x="20" y="96"/>
                  <a:pt x="20" y="98"/>
                </a:cubicBezTo>
                <a:cubicBezTo>
                  <a:pt x="20" y="100"/>
                  <a:pt x="20" y="102"/>
                  <a:pt x="21" y="104"/>
                </a:cubicBezTo>
                <a:close/>
                <a:moveTo>
                  <a:pt x="47" y="39"/>
                </a:moveTo>
                <a:cubicBezTo>
                  <a:pt x="32" y="25"/>
                  <a:pt x="32" y="25"/>
                  <a:pt x="32" y="25"/>
                </a:cubicBezTo>
                <a:cubicBezTo>
                  <a:pt x="25" y="33"/>
                  <a:pt x="25" y="33"/>
                  <a:pt x="25" y="33"/>
                </a:cubicBezTo>
                <a:cubicBezTo>
                  <a:pt x="39" y="47"/>
                  <a:pt x="39" y="47"/>
                  <a:pt x="39" y="47"/>
                </a:cubicBezTo>
                <a:cubicBezTo>
                  <a:pt x="42" y="44"/>
                  <a:pt x="44" y="42"/>
                  <a:pt x="47" y="39"/>
                </a:cubicBezTo>
                <a:close/>
                <a:moveTo>
                  <a:pt x="157" y="47"/>
                </a:moveTo>
                <a:cubicBezTo>
                  <a:pt x="171" y="33"/>
                  <a:pt x="171" y="33"/>
                  <a:pt x="171" y="33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52" y="42"/>
                  <a:pt x="154" y="44"/>
                  <a:pt x="157" y="47"/>
                </a:cubicBezTo>
                <a:close/>
                <a:moveTo>
                  <a:pt x="149" y="157"/>
                </a:moveTo>
                <a:cubicBezTo>
                  <a:pt x="164" y="172"/>
                  <a:pt x="164" y="172"/>
                  <a:pt x="164" y="172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4" y="152"/>
                  <a:pt x="152" y="154"/>
                  <a:pt x="149" y="157"/>
                </a:cubicBezTo>
                <a:close/>
                <a:moveTo>
                  <a:pt x="39" y="149"/>
                </a:moveTo>
                <a:cubicBezTo>
                  <a:pt x="25" y="164"/>
                  <a:pt x="25" y="164"/>
                  <a:pt x="25" y="16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47" y="157"/>
                  <a:pt x="47" y="157"/>
                  <a:pt x="47" y="157"/>
                </a:cubicBezTo>
                <a:cubicBezTo>
                  <a:pt x="44" y="154"/>
                  <a:pt x="42" y="152"/>
                  <a:pt x="39" y="149"/>
                </a:cubicBezTo>
                <a:close/>
                <a:moveTo>
                  <a:pt x="175" y="93"/>
                </a:moveTo>
                <a:cubicBezTo>
                  <a:pt x="176" y="94"/>
                  <a:pt x="176" y="96"/>
                  <a:pt x="176" y="98"/>
                </a:cubicBezTo>
                <a:cubicBezTo>
                  <a:pt x="176" y="100"/>
                  <a:pt x="176" y="102"/>
                  <a:pt x="175" y="104"/>
                </a:cubicBezTo>
                <a:cubicBezTo>
                  <a:pt x="196" y="104"/>
                  <a:pt x="196" y="104"/>
                  <a:pt x="196" y="104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75" y="93"/>
                  <a:pt x="175" y="93"/>
                  <a:pt x="175" y="93"/>
                </a:cubicBezTo>
                <a:close/>
                <a:moveTo>
                  <a:pt x="132" y="159"/>
                </a:moveTo>
                <a:cubicBezTo>
                  <a:pt x="140" y="152"/>
                  <a:pt x="143" y="142"/>
                  <a:pt x="143" y="129"/>
                </a:cubicBezTo>
                <a:cubicBezTo>
                  <a:pt x="143" y="123"/>
                  <a:pt x="143" y="119"/>
                  <a:pt x="142" y="114"/>
                </a:cubicBezTo>
                <a:cubicBezTo>
                  <a:pt x="141" y="110"/>
                  <a:pt x="139" y="106"/>
                  <a:pt x="136" y="103"/>
                </a:cubicBezTo>
                <a:cubicBezTo>
                  <a:pt x="133" y="100"/>
                  <a:pt x="130" y="97"/>
                  <a:pt x="125" y="94"/>
                </a:cubicBezTo>
                <a:cubicBezTo>
                  <a:pt x="121" y="91"/>
                  <a:pt x="115" y="89"/>
                  <a:pt x="109" y="87"/>
                </a:cubicBezTo>
                <a:cubicBezTo>
                  <a:pt x="105" y="86"/>
                  <a:pt x="101" y="84"/>
                  <a:pt x="97" y="83"/>
                </a:cubicBezTo>
                <a:cubicBezTo>
                  <a:pt x="94" y="82"/>
                  <a:pt x="91" y="80"/>
                  <a:pt x="88" y="79"/>
                </a:cubicBezTo>
                <a:cubicBezTo>
                  <a:pt x="86" y="77"/>
                  <a:pt x="84" y="75"/>
                  <a:pt x="82" y="73"/>
                </a:cubicBezTo>
                <a:cubicBezTo>
                  <a:pt x="81" y="71"/>
                  <a:pt x="80" y="69"/>
                  <a:pt x="80" y="66"/>
                </a:cubicBezTo>
                <a:cubicBezTo>
                  <a:pt x="80" y="61"/>
                  <a:pt x="82" y="57"/>
                  <a:pt x="85" y="53"/>
                </a:cubicBezTo>
                <a:cubicBezTo>
                  <a:pt x="88" y="50"/>
                  <a:pt x="93" y="48"/>
                  <a:pt x="99" y="48"/>
                </a:cubicBezTo>
                <a:cubicBezTo>
                  <a:pt x="104" y="48"/>
                  <a:pt x="109" y="49"/>
                  <a:pt x="113" y="51"/>
                </a:cubicBezTo>
                <a:cubicBezTo>
                  <a:pt x="116" y="53"/>
                  <a:pt x="120" y="57"/>
                  <a:pt x="123" y="61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37" y="40"/>
                  <a:pt x="132" y="35"/>
                  <a:pt x="125" y="32"/>
                </a:cubicBezTo>
                <a:cubicBezTo>
                  <a:pt x="118" y="28"/>
                  <a:pt x="110" y="26"/>
                  <a:pt x="99" y="26"/>
                </a:cubicBezTo>
                <a:cubicBezTo>
                  <a:pt x="93" y="26"/>
                  <a:pt x="87" y="27"/>
                  <a:pt x="82" y="29"/>
                </a:cubicBezTo>
                <a:cubicBezTo>
                  <a:pt x="76" y="31"/>
                  <a:pt x="72" y="34"/>
                  <a:pt x="68" y="38"/>
                </a:cubicBezTo>
                <a:cubicBezTo>
                  <a:pt x="64" y="41"/>
                  <a:pt x="61" y="45"/>
                  <a:pt x="59" y="50"/>
                </a:cubicBezTo>
                <a:cubicBezTo>
                  <a:pt x="57" y="55"/>
                  <a:pt x="56" y="61"/>
                  <a:pt x="56" y="67"/>
                </a:cubicBezTo>
                <a:cubicBezTo>
                  <a:pt x="56" y="72"/>
                  <a:pt x="57" y="77"/>
                  <a:pt x="58" y="81"/>
                </a:cubicBezTo>
                <a:cubicBezTo>
                  <a:pt x="60" y="85"/>
                  <a:pt x="62" y="89"/>
                  <a:pt x="65" y="92"/>
                </a:cubicBezTo>
                <a:cubicBezTo>
                  <a:pt x="68" y="95"/>
                  <a:pt x="72" y="98"/>
                  <a:pt x="77" y="100"/>
                </a:cubicBezTo>
                <a:cubicBezTo>
                  <a:pt x="81" y="103"/>
                  <a:pt x="87" y="105"/>
                  <a:pt x="94" y="107"/>
                </a:cubicBezTo>
                <a:cubicBezTo>
                  <a:pt x="98" y="108"/>
                  <a:pt x="101" y="109"/>
                  <a:pt x="104" y="111"/>
                </a:cubicBezTo>
                <a:cubicBezTo>
                  <a:pt x="107" y="112"/>
                  <a:pt x="110" y="113"/>
                  <a:pt x="112" y="115"/>
                </a:cubicBezTo>
                <a:cubicBezTo>
                  <a:pt x="114" y="117"/>
                  <a:pt x="116" y="119"/>
                  <a:pt x="117" y="121"/>
                </a:cubicBezTo>
                <a:cubicBezTo>
                  <a:pt x="118" y="123"/>
                  <a:pt x="119" y="126"/>
                  <a:pt x="119" y="129"/>
                </a:cubicBezTo>
                <a:cubicBezTo>
                  <a:pt x="119" y="135"/>
                  <a:pt x="118" y="139"/>
                  <a:pt x="114" y="143"/>
                </a:cubicBezTo>
                <a:cubicBezTo>
                  <a:pt x="111" y="146"/>
                  <a:pt x="106" y="148"/>
                  <a:pt x="99" y="148"/>
                </a:cubicBezTo>
                <a:cubicBezTo>
                  <a:pt x="92" y="148"/>
                  <a:pt x="87" y="147"/>
                  <a:pt x="83" y="144"/>
                </a:cubicBezTo>
                <a:cubicBezTo>
                  <a:pt x="78" y="141"/>
                  <a:pt x="75" y="137"/>
                  <a:pt x="72" y="132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7" y="153"/>
                  <a:pt x="63" y="159"/>
                  <a:pt x="70" y="163"/>
                </a:cubicBezTo>
                <a:cubicBezTo>
                  <a:pt x="77" y="168"/>
                  <a:pt x="87" y="170"/>
                  <a:pt x="98" y="170"/>
                </a:cubicBezTo>
                <a:cubicBezTo>
                  <a:pt x="113" y="170"/>
                  <a:pt x="124" y="167"/>
                  <a:pt x="132" y="159"/>
                </a:cubicBezTo>
                <a:close/>
                <a:moveTo>
                  <a:pt x="93" y="110"/>
                </a:moveTo>
                <a:cubicBezTo>
                  <a:pt x="93" y="110"/>
                  <a:pt x="93" y="110"/>
                  <a:pt x="92" y="110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4" y="145"/>
                  <a:pt x="96" y="145"/>
                  <a:pt x="99" y="145"/>
                </a:cubicBezTo>
                <a:cubicBezTo>
                  <a:pt x="100" y="145"/>
                  <a:pt x="102" y="145"/>
                  <a:pt x="104" y="145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4"/>
                  <a:pt x="103" y="114"/>
                </a:cubicBezTo>
                <a:cubicBezTo>
                  <a:pt x="100" y="112"/>
                  <a:pt x="97" y="111"/>
                  <a:pt x="93" y="110"/>
                </a:cubicBezTo>
                <a:close/>
                <a:moveTo>
                  <a:pt x="104" y="82"/>
                </a:moveTo>
                <a:cubicBezTo>
                  <a:pt x="104" y="52"/>
                  <a:pt x="104" y="52"/>
                  <a:pt x="104" y="52"/>
                </a:cubicBezTo>
                <a:cubicBezTo>
                  <a:pt x="102" y="52"/>
                  <a:pt x="101" y="51"/>
                  <a:pt x="99" y="51"/>
                </a:cubicBezTo>
                <a:cubicBezTo>
                  <a:pt x="96" y="51"/>
                  <a:pt x="94" y="52"/>
                  <a:pt x="92" y="52"/>
                </a:cubicBezTo>
                <a:cubicBezTo>
                  <a:pt x="92" y="77"/>
                  <a:pt x="92" y="77"/>
                  <a:pt x="92" y="77"/>
                </a:cubicBezTo>
                <a:cubicBezTo>
                  <a:pt x="94" y="78"/>
                  <a:pt x="96" y="79"/>
                  <a:pt x="99" y="80"/>
                </a:cubicBezTo>
                <a:cubicBezTo>
                  <a:pt x="100" y="81"/>
                  <a:pt x="102" y="81"/>
                  <a:pt x="104" y="82"/>
                </a:cubicBezTo>
                <a:close/>
                <a:moveTo>
                  <a:pt x="99" y="23"/>
                </a:moveTo>
                <a:cubicBezTo>
                  <a:pt x="101" y="23"/>
                  <a:pt x="102" y="23"/>
                  <a:pt x="104" y="23"/>
                </a:cubicBezTo>
                <a:cubicBezTo>
                  <a:pt x="104" y="0"/>
                  <a:pt x="104" y="0"/>
                  <a:pt x="104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24"/>
                  <a:pt x="92" y="24"/>
                  <a:pt x="92" y="24"/>
                </a:cubicBezTo>
                <a:cubicBezTo>
                  <a:pt x="95" y="23"/>
                  <a:pt x="97" y="23"/>
                  <a:pt x="99" y="23"/>
                </a:cubicBezTo>
                <a:close/>
                <a:moveTo>
                  <a:pt x="98" y="173"/>
                </a:moveTo>
                <a:cubicBezTo>
                  <a:pt x="96" y="173"/>
                  <a:pt x="94" y="173"/>
                  <a:pt x="92" y="173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2" y="173"/>
                  <a:pt x="100" y="173"/>
                  <a:pt x="98" y="1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D3CF9A58-7F03-33CF-3BB3-CAA61CF104F4}"/>
              </a:ext>
            </a:extLst>
          </p:cNvPr>
          <p:cNvCxnSpPr/>
          <p:nvPr/>
        </p:nvCxnSpPr>
        <p:spPr>
          <a:xfrm>
            <a:off x="3011028" y="4934808"/>
            <a:ext cx="669225" cy="816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37">
            <a:extLst>
              <a:ext uri="{FF2B5EF4-FFF2-40B4-BE49-F238E27FC236}">
                <a16:creationId xmlns:a16="http://schemas.microsoft.com/office/drawing/2014/main" id="{1FBD51A4-1CC8-C077-5BDC-67BEC97759C9}"/>
              </a:ext>
            </a:extLst>
          </p:cNvPr>
          <p:cNvSpPr>
            <a:spLocks noEditPoints="1"/>
          </p:cNvSpPr>
          <p:nvPr/>
        </p:nvSpPr>
        <p:spPr bwMode="auto">
          <a:xfrm>
            <a:off x="2715685" y="4856951"/>
            <a:ext cx="251935" cy="172043"/>
          </a:xfrm>
          <a:custGeom>
            <a:avLst/>
            <a:gdLst>
              <a:gd name="T0" fmla="*/ 0 w 196"/>
              <a:gd name="T1" fmla="*/ 104 h 196"/>
              <a:gd name="T2" fmla="*/ 21 w 196"/>
              <a:gd name="T3" fmla="*/ 93 h 196"/>
              <a:gd name="T4" fmla="*/ 21 w 196"/>
              <a:gd name="T5" fmla="*/ 104 h 196"/>
              <a:gd name="T6" fmla="*/ 32 w 196"/>
              <a:gd name="T7" fmla="*/ 25 h 196"/>
              <a:gd name="T8" fmla="*/ 39 w 196"/>
              <a:gd name="T9" fmla="*/ 47 h 196"/>
              <a:gd name="T10" fmla="*/ 157 w 196"/>
              <a:gd name="T11" fmla="*/ 47 h 196"/>
              <a:gd name="T12" fmla="*/ 164 w 196"/>
              <a:gd name="T13" fmla="*/ 25 h 196"/>
              <a:gd name="T14" fmla="*/ 157 w 196"/>
              <a:gd name="T15" fmla="*/ 47 h 196"/>
              <a:gd name="T16" fmla="*/ 164 w 196"/>
              <a:gd name="T17" fmla="*/ 172 h 196"/>
              <a:gd name="T18" fmla="*/ 157 w 196"/>
              <a:gd name="T19" fmla="*/ 149 h 196"/>
              <a:gd name="T20" fmla="*/ 39 w 196"/>
              <a:gd name="T21" fmla="*/ 149 h 196"/>
              <a:gd name="T22" fmla="*/ 32 w 196"/>
              <a:gd name="T23" fmla="*/ 172 h 196"/>
              <a:gd name="T24" fmla="*/ 39 w 196"/>
              <a:gd name="T25" fmla="*/ 149 h 196"/>
              <a:gd name="T26" fmla="*/ 176 w 196"/>
              <a:gd name="T27" fmla="*/ 98 h 196"/>
              <a:gd name="T28" fmla="*/ 196 w 196"/>
              <a:gd name="T29" fmla="*/ 104 h 196"/>
              <a:gd name="T30" fmla="*/ 175 w 196"/>
              <a:gd name="T31" fmla="*/ 93 h 196"/>
              <a:gd name="T32" fmla="*/ 143 w 196"/>
              <a:gd name="T33" fmla="*/ 129 h 196"/>
              <a:gd name="T34" fmla="*/ 136 w 196"/>
              <a:gd name="T35" fmla="*/ 103 h 196"/>
              <a:gd name="T36" fmla="*/ 109 w 196"/>
              <a:gd name="T37" fmla="*/ 87 h 196"/>
              <a:gd name="T38" fmla="*/ 88 w 196"/>
              <a:gd name="T39" fmla="*/ 79 h 196"/>
              <a:gd name="T40" fmla="*/ 80 w 196"/>
              <a:gd name="T41" fmla="*/ 66 h 196"/>
              <a:gd name="T42" fmla="*/ 99 w 196"/>
              <a:gd name="T43" fmla="*/ 48 h 196"/>
              <a:gd name="T44" fmla="*/ 123 w 196"/>
              <a:gd name="T45" fmla="*/ 61 h 196"/>
              <a:gd name="T46" fmla="*/ 125 w 196"/>
              <a:gd name="T47" fmla="*/ 32 h 196"/>
              <a:gd name="T48" fmla="*/ 82 w 196"/>
              <a:gd name="T49" fmla="*/ 29 h 196"/>
              <a:gd name="T50" fmla="*/ 59 w 196"/>
              <a:gd name="T51" fmla="*/ 50 h 196"/>
              <a:gd name="T52" fmla="*/ 58 w 196"/>
              <a:gd name="T53" fmla="*/ 81 h 196"/>
              <a:gd name="T54" fmla="*/ 77 w 196"/>
              <a:gd name="T55" fmla="*/ 100 h 196"/>
              <a:gd name="T56" fmla="*/ 104 w 196"/>
              <a:gd name="T57" fmla="*/ 111 h 196"/>
              <a:gd name="T58" fmla="*/ 117 w 196"/>
              <a:gd name="T59" fmla="*/ 121 h 196"/>
              <a:gd name="T60" fmla="*/ 114 w 196"/>
              <a:gd name="T61" fmla="*/ 143 h 196"/>
              <a:gd name="T62" fmla="*/ 83 w 196"/>
              <a:gd name="T63" fmla="*/ 144 h 196"/>
              <a:gd name="T64" fmla="*/ 52 w 196"/>
              <a:gd name="T65" fmla="*/ 146 h 196"/>
              <a:gd name="T66" fmla="*/ 98 w 196"/>
              <a:gd name="T67" fmla="*/ 170 h 196"/>
              <a:gd name="T68" fmla="*/ 93 w 196"/>
              <a:gd name="T69" fmla="*/ 110 h 196"/>
              <a:gd name="T70" fmla="*/ 92 w 196"/>
              <a:gd name="T71" fmla="*/ 144 h 196"/>
              <a:gd name="T72" fmla="*/ 104 w 196"/>
              <a:gd name="T73" fmla="*/ 145 h 196"/>
              <a:gd name="T74" fmla="*/ 103 w 196"/>
              <a:gd name="T75" fmla="*/ 114 h 196"/>
              <a:gd name="T76" fmla="*/ 104 w 196"/>
              <a:gd name="T77" fmla="*/ 82 h 196"/>
              <a:gd name="T78" fmla="*/ 99 w 196"/>
              <a:gd name="T79" fmla="*/ 51 h 196"/>
              <a:gd name="T80" fmla="*/ 92 w 196"/>
              <a:gd name="T81" fmla="*/ 77 h 196"/>
              <a:gd name="T82" fmla="*/ 104 w 196"/>
              <a:gd name="T83" fmla="*/ 82 h 196"/>
              <a:gd name="T84" fmla="*/ 104 w 196"/>
              <a:gd name="T85" fmla="*/ 23 h 196"/>
              <a:gd name="T86" fmla="*/ 92 w 196"/>
              <a:gd name="T87" fmla="*/ 0 h 196"/>
              <a:gd name="T88" fmla="*/ 99 w 196"/>
              <a:gd name="T89" fmla="*/ 23 h 196"/>
              <a:gd name="T90" fmla="*/ 92 w 196"/>
              <a:gd name="T91" fmla="*/ 173 h 196"/>
              <a:gd name="T92" fmla="*/ 104 w 196"/>
              <a:gd name="T93" fmla="*/ 196 h 196"/>
              <a:gd name="T94" fmla="*/ 98 w 196"/>
              <a:gd name="T95" fmla="*/ 17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6" h="196">
                <a:moveTo>
                  <a:pt x="21" y="104"/>
                </a:moveTo>
                <a:cubicBezTo>
                  <a:pt x="0" y="104"/>
                  <a:pt x="0" y="104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21" y="93"/>
                  <a:pt x="21" y="93"/>
                  <a:pt x="21" y="93"/>
                </a:cubicBezTo>
                <a:cubicBezTo>
                  <a:pt x="20" y="94"/>
                  <a:pt x="20" y="96"/>
                  <a:pt x="20" y="98"/>
                </a:cubicBezTo>
                <a:cubicBezTo>
                  <a:pt x="20" y="100"/>
                  <a:pt x="20" y="102"/>
                  <a:pt x="21" y="104"/>
                </a:cubicBezTo>
                <a:close/>
                <a:moveTo>
                  <a:pt x="47" y="39"/>
                </a:moveTo>
                <a:cubicBezTo>
                  <a:pt x="32" y="25"/>
                  <a:pt x="32" y="25"/>
                  <a:pt x="32" y="25"/>
                </a:cubicBezTo>
                <a:cubicBezTo>
                  <a:pt x="25" y="33"/>
                  <a:pt x="25" y="33"/>
                  <a:pt x="25" y="33"/>
                </a:cubicBezTo>
                <a:cubicBezTo>
                  <a:pt x="39" y="47"/>
                  <a:pt x="39" y="47"/>
                  <a:pt x="39" y="47"/>
                </a:cubicBezTo>
                <a:cubicBezTo>
                  <a:pt x="42" y="44"/>
                  <a:pt x="44" y="42"/>
                  <a:pt x="47" y="39"/>
                </a:cubicBezTo>
                <a:close/>
                <a:moveTo>
                  <a:pt x="157" y="47"/>
                </a:moveTo>
                <a:cubicBezTo>
                  <a:pt x="171" y="33"/>
                  <a:pt x="171" y="33"/>
                  <a:pt x="171" y="33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52" y="42"/>
                  <a:pt x="154" y="44"/>
                  <a:pt x="157" y="47"/>
                </a:cubicBezTo>
                <a:close/>
                <a:moveTo>
                  <a:pt x="149" y="157"/>
                </a:moveTo>
                <a:cubicBezTo>
                  <a:pt x="164" y="172"/>
                  <a:pt x="164" y="172"/>
                  <a:pt x="164" y="172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4" y="152"/>
                  <a:pt x="152" y="154"/>
                  <a:pt x="149" y="157"/>
                </a:cubicBezTo>
                <a:close/>
                <a:moveTo>
                  <a:pt x="39" y="149"/>
                </a:moveTo>
                <a:cubicBezTo>
                  <a:pt x="25" y="164"/>
                  <a:pt x="25" y="164"/>
                  <a:pt x="25" y="16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47" y="157"/>
                  <a:pt x="47" y="157"/>
                  <a:pt x="47" y="157"/>
                </a:cubicBezTo>
                <a:cubicBezTo>
                  <a:pt x="44" y="154"/>
                  <a:pt x="42" y="152"/>
                  <a:pt x="39" y="149"/>
                </a:cubicBezTo>
                <a:close/>
                <a:moveTo>
                  <a:pt x="175" y="93"/>
                </a:moveTo>
                <a:cubicBezTo>
                  <a:pt x="176" y="94"/>
                  <a:pt x="176" y="96"/>
                  <a:pt x="176" y="98"/>
                </a:cubicBezTo>
                <a:cubicBezTo>
                  <a:pt x="176" y="100"/>
                  <a:pt x="176" y="102"/>
                  <a:pt x="175" y="104"/>
                </a:cubicBezTo>
                <a:cubicBezTo>
                  <a:pt x="196" y="104"/>
                  <a:pt x="196" y="104"/>
                  <a:pt x="196" y="104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75" y="93"/>
                  <a:pt x="175" y="93"/>
                  <a:pt x="175" y="93"/>
                </a:cubicBezTo>
                <a:close/>
                <a:moveTo>
                  <a:pt x="132" y="159"/>
                </a:moveTo>
                <a:cubicBezTo>
                  <a:pt x="140" y="152"/>
                  <a:pt x="143" y="142"/>
                  <a:pt x="143" y="129"/>
                </a:cubicBezTo>
                <a:cubicBezTo>
                  <a:pt x="143" y="123"/>
                  <a:pt x="143" y="119"/>
                  <a:pt x="142" y="114"/>
                </a:cubicBezTo>
                <a:cubicBezTo>
                  <a:pt x="141" y="110"/>
                  <a:pt x="139" y="106"/>
                  <a:pt x="136" y="103"/>
                </a:cubicBezTo>
                <a:cubicBezTo>
                  <a:pt x="133" y="100"/>
                  <a:pt x="130" y="97"/>
                  <a:pt x="125" y="94"/>
                </a:cubicBezTo>
                <a:cubicBezTo>
                  <a:pt x="121" y="91"/>
                  <a:pt x="115" y="89"/>
                  <a:pt x="109" y="87"/>
                </a:cubicBezTo>
                <a:cubicBezTo>
                  <a:pt x="105" y="86"/>
                  <a:pt x="101" y="84"/>
                  <a:pt x="97" y="83"/>
                </a:cubicBezTo>
                <a:cubicBezTo>
                  <a:pt x="94" y="82"/>
                  <a:pt x="91" y="80"/>
                  <a:pt x="88" y="79"/>
                </a:cubicBezTo>
                <a:cubicBezTo>
                  <a:pt x="86" y="77"/>
                  <a:pt x="84" y="75"/>
                  <a:pt x="82" y="73"/>
                </a:cubicBezTo>
                <a:cubicBezTo>
                  <a:pt x="81" y="71"/>
                  <a:pt x="80" y="69"/>
                  <a:pt x="80" y="66"/>
                </a:cubicBezTo>
                <a:cubicBezTo>
                  <a:pt x="80" y="61"/>
                  <a:pt x="82" y="57"/>
                  <a:pt x="85" y="53"/>
                </a:cubicBezTo>
                <a:cubicBezTo>
                  <a:pt x="88" y="50"/>
                  <a:pt x="93" y="48"/>
                  <a:pt x="99" y="48"/>
                </a:cubicBezTo>
                <a:cubicBezTo>
                  <a:pt x="104" y="48"/>
                  <a:pt x="109" y="49"/>
                  <a:pt x="113" y="51"/>
                </a:cubicBezTo>
                <a:cubicBezTo>
                  <a:pt x="116" y="53"/>
                  <a:pt x="120" y="57"/>
                  <a:pt x="123" y="61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37" y="40"/>
                  <a:pt x="132" y="35"/>
                  <a:pt x="125" y="32"/>
                </a:cubicBezTo>
                <a:cubicBezTo>
                  <a:pt x="118" y="28"/>
                  <a:pt x="110" y="26"/>
                  <a:pt x="99" y="26"/>
                </a:cubicBezTo>
                <a:cubicBezTo>
                  <a:pt x="93" y="26"/>
                  <a:pt x="87" y="27"/>
                  <a:pt x="82" y="29"/>
                </a:cubicBezTo>
                <a:cubicBezTo>
                  <a:pt x="76" y="31"/>
                  <a:pt x="72" y="34"/>
                  <a:pt x="68" y="38"/>
                </a:cubicBezTo>
                <a:cubicBezTo>
                  <a:pt x="64" y="41"/>
                  <a:pt x="61" y="45"/>
                  <a:pt x="59" y="50"/>
                </a:cubicBezTo>
                <a:cubicBezTo>
                  <a:pt x="57" y="55"/>
                  <a:pt x="56" y="61"/>
                  <a:pt x="56" y="67"/>
                </a:cubicBezTo>
                <a:cubicBezTo>
                  <a:pt x="56" y="72"/>
                  <a:pt x="57" y="77"/>
                  <a:pt x="58" y="81"/>
                </a:cubicBezTo>
                <a:cubicBezTo>
                  <a:pt x="60" y="85"/>
                  <a:pt x="62" y="89"/>
                  <a:pt x="65" y="92"/>
                </a:cubicBezTo>
                <a:cubicBezTo>
                  <a:pt x="68" y="95"/>
                  <a:pt x="72" y="98"/>
                  <a:pt x="77" y="100"/>
                </a:cubicBezTo>
                <a:cubicBezTo>
                  <a:pt x="81" y="103"/>
                  <a:pt x="87" y="105"/>
                  <a:pt x="94" y="107"/>
                </a:cubicBezTo>
                <a:cubicBezTo>
                  <a:pt x="98" y="108"/>
                  <a:pt x="101" y="109"/>
                  <a:pt x="104" y="111"/>
                </a:cubicBezTo>
                <a:cubicBezTo>
                  <a:pt x="107" y="112"/>
                  <a:pt x="110" y="113"/>
                  <a:pt x="112" y="115"/>
                </a:cubicBezTo>
                <a:cubicBezTo>
                  <a:pt x="114" y="117"/>
                  <a:pt x="116" y="119"/>
                  <a:pt x="117" y="121"/>
                </a:cubicBezTo>
                <a:cubicBezTo>
                  <a:pt x="118" y="123"/>
                  <a:pt x="119" y="126"/>
                  <a:pt x="119" y="129"/>
                </a:cubicBezTo>
                <a:cubicBezTo>
                  <a:pt x="119" y="135"/>
                  <a:pt x="118" y="139"/>
                  <a:pt x="114" y="143"/>
                </a:cubicBezTo>
                <a:cubicBezTo>
                  <a:pt x="111" y="146"/>
                  <a:pt x="106" y="148"/>
                  <a:pt x="99" y="148"/>
                </a:cubicBezTo>
                <a:cubicBezTo>
                  <a:pt x="92" y="148"/>
                  <a:pt x="87" y="147"/>
                  <a:pt x="83" y="144"/>
                </a:cubicBezTo>
                <a:cubicBezTo>
                  <a:pt x="78" y="141"/>
                  <a:pt x="75" y="137"/>
                  <a:pt x="72" y="132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7" y="153"/>
                  <a:pt x="63" y="159"/>
                  <a:pt x="70" y="163"/>
                </a:cubicBezTo>
                <a:cubicBezTo>
                  <a:pt x="77" y="168"/>
                  <a:pt x="87" y="170"/>
                  <a:pt x="98" y="170"/>
                </a:cubicBezTo>
                <a:cubicBezTo>
                  <a:pt x="113" y="170"/>
                  <a:pt x="124" y="167"/>
                  <a:pt x="132" y="159"/>
                </a:cubicBezTo>
                <a:close/>
                <a:moveTo>
                  <a:pt x="93" y="110"/>
                </a:moveTo>
                <a:cubicBezTo>
                  <a:pt x="93" y="110"/>
                  <a:pt x="93" y="110"/>
                  <a:pt x="92" y="110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4" y="145"/>
                  <a:pt x="96" y="145"/>
                  <a:pt x="99" y="145"/>
                </a:cubicBezTo>
                <a:cubicBezTo>
                  <a:pt x="100" y="145"/>
                  <a:pt x="102" y="145"/>
                  <a:pt x="104" y="145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4"/>
                  <a:pt x="103" y="114"/>
                </a:cubicBezTo>
                <a:cubicBezTo>
                  <a:pt x="100" y="112"/>
                  <a:pt x="97" y="111"/>
                  <a:pt x="93" y="110"/>
                </a:cubicBezTo>
                <a:close/>
                <a:moveTo>
                  <a:pt x="104" y="82"/>
                </a:moveTo>
                <a:cubicBezTo>
                  <a:pt x="104" y="52"/>
                  <a:pt x="104" y="52"/>
                  <a:pt x="104" y="52"/>
                </a:cubicBezTo>
                <a:cubicBezTo>
                  <a:pt x="102" y="52"/>
                  <a:pt x="101" y="51"/>
                  <a:pt x="99" y="51"/>
                </a:cubicBezTo>
                <a:cubicBezTo>
                  <a:pt x="96" y="51"/>
                  <a:pt x="94" y="52"/>
                  <a:pt x="92" y="52"/>
                </a:cubicBezTo>
                <a:cubicBezTo>
                  <a:pt x="92" y="77"/>
                  <a:pt x="92" y="77"/>
                  <a:pt x="92" y="77"/>
                </a:cubicBezTo>
                <a:cubicBezTo>
                  <a:pt x="94" y="78"/>
                  <a:pt x="96" y="79"/>
                  <a:pt x="99" y="80"/>
                </a:cubicBezTo>
                <a:cubicBezTo>
                  <a:pt x="100" y="81"/>
                  <a:pt x="102" y="81"/>
                  <a:pt x="104" y="82"/>
                </a:cubicBezTo>
                <a:close/>
                <a:moveTo>
                  <a:pt x="99" y="23"/>
                </a:moveTo>
                <a:cubicBezTo>
                  <a:pt x="101" y="23"/>
                  <a:pt x="102" y="23"/>
                  <a:pt x="104" y="23"/>
                </a:cubicBezTo>
                <a:cubicBezTo>
                  <a:pt x="104" y="0"/>
                  <a:pt x="104" y="0"/>
                  <a:pt x="104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24"/>
                  <a:pt x="92" y="24"/>
                  <a:pt x="92" y="24"/>
                </a:cubicBezTo>
                <a:cubicBezTo>
                  <a:pt x="95" y="23"/>
                  <a:pt x="97" y="23"/>
                  <a:pt x="99" y="23"/>
                </a:cubicBezTo>
                <a:close/>
                <a:moveTo>
                  <a:pt x="98" y="173"/>
                </a:moveTo>
                <a:cubicBezTo>
                  <a:pt x="96" y="173"/>
                  <a:pt x="94" y="173"/>
                  <a:pt x="92" y="173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2" y="173"/>
                  <a:pt x="100" y="173"/>
                  <a:pt x="98" y="1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E6781ABF-BC6C-A837-5991-18FC0C3715D9}"/>
              </a:ext>
            </a:extLst>
          </p:cNvPr>
          <p:cNvCxnSpPr/>
          <p:nvPr/>
        </p:nvCxnSpPr>
        <p:spPr>
          <a:xfrm flipH="1" flipV="1">
            <a:off x="2032844" y="4946225"/>
            <a:ext cx="611845" cy="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8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">
            <a:extLst>
              <a:ext uri="{FF2B5EF4-FFF2-40B4-BE49-F238E27FC236}">
                <a16:creationId xmlns:a16="http://schemas.microsoft.com/office/drawing/2014/main" id="{C80170DF-42F8-126B-BDBE-4E1803C762C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4842" y="301938"/>
            <a:ext cx="8280000" cy="355276"/>
          </a:xfrm>
          <a:noFill/>
        </p:spPr>
        <p:txBody>
          <a:bodyPr/>
          <a:lstStyle/>
          <a:p>
            <a:r>
              <a:rPr lang="pt-BR" sz="1600" b="1" dirty="0">
                <a:solidFill>
                  <a:srgbClr val="C00000"/>
                </a:solidFill>
                <a:latin typeface="Bradesco Sans" panose="00000500000000000000" pitchFamily="2" charset="0"/>
              </a:rPr>
              <a:t>FIDC ESTRELA: FUNCIONAMENTO FUTURO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F39326-F42B-18E1-5700-53263A04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252" y="3953114"/>
            <a:ext cx="1001596" cy="2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quininha Stone: veja as taxas e como funciona!">
            <a:extLst>
              <a:ext uri="{FF2B5EF4-FFF2-40B4-BE49-F238E27FC236}">
                <a16:creationId xmlns:a16="http://schemas.microsoft.com/office/drawing/2014/main" id="{F5FA5C2A-97CB-9508-ABE4-448BDAB2B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4" r="31077"/>
          <a:stretch/>
        </p:blipFill>
        <p:spPr bwMode="auto">
          <a:xfrm>
            <a:off x="9480520" y="2634870"/>
            <a:ext cx="450657" cy="8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9144C20-0834-21AD-774A-6D2D9490BA60}"/>
              </a:ext>
            </a:extLst>
          </p:cNvPr>
          <p:cNvSpPr/>
          <p:nvPr/>
        </p:nvSpPr>
        <p:spPr>
          <a:xfrm>
            <a:off x="5739550" y="5908711"/>
            <a:ext cx="1366070" cy="935099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ilindro 3">
            <a:extLst>
              <a:ext uri="{FF2B5EF4-FFF2-40B4-BE49-F238E27FC236}">
                <a16:creationId xmlns:a16="http://schemas.microsoft.com/office/drawing/2014/main" id="{4B9CCC02-EFFE-4BD6-FA00-7002B5A524F2}"/>
              </a:ext>
            </a:extLst>
          </p:cNvPr>
          <p:cNvSpPr/>
          <p:nvPr/>
        </p:nvSpPr>
        <p:spPr>
          <a:xfrm>
            <a:off x="180774" y="2686428"/>
            <a:ext cx="936104" cy="576064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CNAB 400 – Arq. Cessão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042772-F503-C243-3BE8-310980D1F615}"/>
              </a:ext>
            </a:extLst>
          </p:cNvPr>
          <p:cNvSpPr txBox="1"/>
          <p:nvPr/>
        </p:nvSpPr>
        <p:spPr>
          <a:xfrm>
            <a:off x="73270" y="798967"/>
            <a:ext cx="233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MONTADORA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04A9202-FF3C-3D86-4539-8D7A8D5C49FC}"/>
              </a:ext>
            </a:extLst>
          </p:cNvPr>
          <p:cNvSpPr txBox="1"/>
          <p:nvPr/>
        </p:nvSpPr>
        <p:spPr>
          <a:xfrm>
            <a:off x="2341013" y="70323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DAC CART ADM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56A9026-D3C2-7B3D-CA65-C599F467A001}"/>
              </a:ext>
            </a:extLst>
          </p:cNvPr>
          <p:cNvSpPr txBox="1"/>
          <p:nvPr/>
        </p:nvSpPr>
        <p:spPr>
          <a:xfrm>
            <a:off x="4645270" y="682009"/>
            <a:ext cx="261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DAC  (FREC)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D22071B-85FD-4033-0702-55F8F2B9832A}"/>
              </a:ext>
            </a:extLst>
          </p:cNvPr>
          <p:cNvSpPr txBox="1"/>
          <p:nvPr/>
        </p:nvSpPr>
        <p:spPr>
          <a:xfrm>
            <a:off x="6949526" y="798967"/>
            <a:ext cx="226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COBFLEX(Portal)</a:t>
            </a:r>
          </a:p>
        </p:txBody>
      </p:sp>
      <p:sp>
        <p:nvSpPr>
          <p:cNvPr id="25" name="Cilindro 24">
            <a:extLst>
              <a:ext uri="{FF2B5EF4-FFF2-40B4-BE49-F238E27FC236}">
                <a16:creationId xmlns:a16="http://schemas.microsoft.com/office/drawing/2014/main" id="{19187E72-1E34-72F4-5AF4-069A9C944423}"/>
              </a:ext>
            </a:extLst>
          </p:cNvPr>
          <p:cNvSpPr/>
          <p:nvPr/>
        </p:nvSpPr>
        <p:spPr>
          <a:xfrm>
            <a:off x="2421820" y="2644085"/>
            <a:ext cx="936104" cy="576064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CNAB400 – Arq. Cessão</a:t>
            </a:r>
          </a:p>
        </p:txBody>
      </p:sp>
      <p:sp>
        <p:nvSpPr>
          <p:cNvPr id="28" name="Cilindro 27">
            <a:extLst>
              <a:ext uri="{FF2B5EF4-FFF2-40B4-BE49-F238E27FC236}">
                <a16:creationId xmlns:a16="http://schemas.microsoft.com/office/drawing/2014/main" id="{6F1F83F5-ED53-D916-BF52-107ADAAE27CE}"/>
              </a:ext>
            </a:extLst>
          </p:cNvPr>
          <p:cNvSpPr/>
          <p:nvPr/>
        </p:nvSpPr>
        <p:spPr>
          <a:xfrm>
            <a:off x="5911096" y="3861412"/>
            <a:ext cx="893259" cy="733462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CNAB 400 – Posição de Carteira</a:t>
            </a:r>
          </a:p>
        </p:txBody>
      </p:sp>
      <p:cxnSp>
        <p:nvCxnSpPr>
          <p:cNvPr id="29" name="Conector de seta reta 24">
            <a:extLst>
              <a:ext uri="{FF2B5EF4-FFF2-40B4-BE49-F238E27FC236}">
                <a16:creationId xmlns:a16="http://schemas.microsoft.com/office/drawing/2014/main" id="{61F3B3E2-6839-7AA9-12EB-06527F279E07}"/>
              </a:ext>
            </a:extLst>
          </p:cNvPr>
          <p:cNvCxnSpPr>
            <a:stCxn id="4" idx="4"/>
          </p:cNvCxnSpPr>
          <p:nvPr/>
        </p:nvCxnSpPr>
        <p:spPr>
          <a:xfrm>
            <a:off x="1116878" y="2974460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33">
            <a:extLst>
              <a:ext uri="{FF2B5EF4-FFF2-40B4-BE49-F238E27FC236}">
                <a16:creationId xmlns:a16="http://schemas.microsoft.com/office/drawing/2014/main" id="{AED7593B-C755-A392-F68C-2288D65B847F}"/>
              </a:ext>
            </a:extLst>
          </p:cNvPr>
          <p:cNvCxnSpPr>
            <a:stCxn id="71" idx="4"/>
            <a:endCxn id="28" idx="2"/>
          </p:cNvCxnSpPr>
          <p:nvPr/>
        </p:nvCxnSpPr>
        <p:spPr>
          <a:xfrm>
            <a:off x="3349127" y="4224337"/>
            <a:ext cx="2561969" cy="3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80BE46C4-A593-A2D6-1A1E-98440828AE86}"/>
              </a:ext>
            </a:extLst>
          </p:cNvPr>
          <p:cNvCxnSpPr/>
          <p:nvPr/>
        </p:nvCxnSpPr>
        <p:spPr>
          <a:xfrm>
            <a:off x="252782" y="1145151"/>
            <a:ext cx="8784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68">
            <a:extLst>
              <a:ext uri="{FF2B5EF4-FFF2-40B4-BE49-F238E27FC236}">
                <a16:creationId xmlns:a16="http://schemas.microsoft.com/office/drawing/2014/main" id="{2B4CCFED-E8AF-C5B8-0157-0891F1DB57C2}"/>
              </a:ext>
            </a:extLst>
          </p:cNvPr>
          <p:cNvCxnSpPr/>
          <p:nvPr/>
        </p:nvCxnSpPr>
        <p:spPr>
          <a:xfrm>
            <a:off x="6357724" y="4624280"/>
            <a:ext cx="10226" cy="11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ilindro 56">
            <a:extLst>
              <a:ext uri="{FF2B5EF4-FFF2-40B4-BE49-F238E27FC236}">
                <a16:creationId xmlns:a16="http://schemas.microsoft.com/office/drawing/2014/main" id="{F4BCCDDF-47AE-A8CA-C460-3D175204C3D7}"/>
              </a:ext>
            </a:extLst>
          </p:cNvPr>
          <p:cNvSpPr/>
          <p:nvPr/>
        </p:nvSpPr>
        <p:spPr>
          <a:xfrm>
            <a:off x="5906910" y="4797307"/>
            <a:ext cx="936104" cy="576064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Layout COBFLEX</a:t>
            </a:r>
          </a:p>
        </p:txBody>
      </p:sp>
      <p:sp>
        <p:nvSpPr>
          <p:cNvPr id="58" name="Cilindro 57">
            <a:extLst>
              <a:ext uri="{FF2B5EF4-FFF2-40B4-BE49-F238E27FC236}">
                <a16:creationId xmlns:a16="http://schemas.microsoft.com/office/drawing/2014/main" id="{57793160-45FA-B793-C693-7243B390EB2A}"/>
              </a:ext>
            </a:extLst>
          </p:cNvPr>
          <p:cNvSpPr/>
          <p:nvPr/>
        </p:nvSpPr>
        <p:spPr>
          <a:xfrm>
            <a:off x="7583438" y="2644085"/>
            <a:ext cx="936104" cy="805322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COBFLEX </a:t>
            </a:r>
          </a:p>
          <a:p>
            <a:pPr algn="ctr"/>
            <a:r>
              <a:rPr lang="pt-BR" sz="1000" b="1" dirty="0"/>
              <a:t>Boletos para Geração</a:t>
            </a:r>
          </a:p>
        </p:txBody>
      </p:sp>
      <p:sp>
        <p:nvSpPr>
          <p:cNvPr id="59" name="Cilindro 58">
            <a:extLst>
              <a:ext uri="{FF2B5EF4-FFF2-40B4-BE49-F238E27FC236}">
                <a16:creationId xmlns:a16="http://schemas.microsoft.com/office/drawing/2014/main" id="{1CC8BCE0-C853-85D3-A4CA-8ACDE75EE61D}"/>
              </a:ext>
            </a:extLst>
          </p:cNvPr>
          <p:cNvSpPr/>
          <p:nvPr/>
        </p:nvSpPr>
        <p:spPr>
          <a:xfrm>
            <a:off x="5947312" y="6003463"/>
            <a:ext cx="936104" cy="576064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Retorno COBFLEX Replica PAGOS</a:t>
            </a:r>
          </a:p>
        </p:txBody>
      </p:sp>
      <p:cxnSp>
        <p:nvCxnSpPr>
          <p:cNvPr id="60" name="Conector de seta reta 93">
            <a:extLst>
              <a:ext uri="{FF2B5EF4-FFF2-40B4-BE49-F238E27FC236}">
                <a16:creationId xmlns:a16="http://schemas.microsoft.com/office/drawing/2014/main" id="{4C73747D-3C20-EE5E-0033-ED125764DE41}"/>
              </a:ext>
            </a:extLst>
          </p:cNvPr>
          <p:cNvCxnSpPr/>
          <p:nvPr/>
        </p:nvCxnSpPr>
        <p:spPr>
          <a:xfrm flipH="1">
            <a:off x="3474923" y="6522909"/>
            <a:ext cx="2264628" cy="3017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ilindro 60">
            <a:extLst>
              <a:ext uri="{FF2B5EF4-FFF2-40B4-BE49-F238E27FC236}">
                <a16:creationId xmlns:a16="http://schemas.microsoft.com/office/drawing/2014/main" id="{6AD20314-0A88-E9AF-9475-0401C628D1BF}"/>
              </a:ext>
            </a:extLst>
          </p:cNvPr>
          <p:cNvSpPr/>
          <p:nvPr/>
        </p:nvSpPr>
        <p:spPr>
          <a:xfrm>
            <a:off x="2480530" y="6148130"/>
            <a:ext cx="936104" cy="576064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Retorno Bancos</a:t>
            </a:r>
          </a:p>
        </p:txBody>
      </p:sp>
      <p:cxnSp>
        <p:nvCxnSpPr>
          <p:cNvPr id="62" name="Conector angulado 110">
            <a:extLst>
              <a:ext uri="{FF2B5EF4-FFF2-40B4-BE49-F238E27FC236}">
                <a16:creationId xmlns:a16="http://schemas.microsoft.com/office/drawing/2014/main" id="{BF10F9FD-47A6-D8FB-A412-016CF44519EE}"/>
              </a:ext>
            </a:extLst>
          </p:cNvPr>
          <p:cNvCxnSpPr>
            <a:stCxn id="28" idx="4"/>
            <a:endCxn id="58" idx="3"/>
          </p:cNvCxnSpPr>
          <p:nvPr/>
        </p:nvCxnSpPr>
        <p:spPr>
          <a:xfrm flipV="1">
            <a:off x="6804354" y="3449407"/>
            <a:ext cx="1247136" cy="77873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4">
            <a:extLst>
              <a:ext uri="{FF2B5EF4-FFF2-40B4-BE49-F238E27FC236}">
                <a16:creationId xmlns:a16="http://schemas.microsoft.com/office/drawing/2014/main" id="{35D7BCF3-3891-DA40-C6B7-DF5A92943372}"/>
              </a:ext>
            </a:extLst>
          </p:cNvPr>
          <p:cNvCxnSpPr>
            <a:stCxn id="71" idx="3"/>
          </p:cNvCxnSpPr>
          <p:nvPr/>
        </p:nvCxnSpPr>
        <p:spPr>
          <a:xfrm rot="5400000">
            <a:off x="1715720" y="3990500"/>
            <a:ext cx="588637" cy="174207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ilindro 63">
            <a:extLst>
              <a:ext uri="{FF2B5EF4-FFF2-40B4-BE49-F238E27FC236}">
                <a16:creationId xmlns:a16="http://schemas.microsoft.com/office/drawing/2014/main" id="{CCC676DC-E0A7-FBF0-DFD0-E2E773A87E4B}"/>
              </a:ext>
            </a:extLst>
          </p:cNvPr>
          <p:cNvSpPr/>
          <p:nvPr/>
        </p:nvSpPr>
        <p:spPr>
          <a:xfrm>
            <a:off x="784842" y="3449407"/>
            <a:ext cx="1268141" cy="576065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 dirty="0">
              <a:solidFill>
                <a:schemeClr val="tx1"/>
              </a:solidFill>
            </a:endParaRPr>
          </a:p>
          <a:p>
            <a:pPr algn="ctr"/>
            <a:r>
              <a:rPr lang="pt-BR" sz="1000" b="1" dirty="0">
                <a:solidFill>
                  <a:schemeClr val="tx1"/>
                </a:solidFill>
              </a:rPr>
              <a:t>Arquivo Retorno Remessa de Cessão</a:t>
            </a:r>
          </a:p>
          <a:p>
            <a:pPr algn="ctr"/>
            <a:endParaRPr lang="pt-BR" sz="1000" b="1" dirty="0">
              <a:solidFill>
                <a:schemeClr val="tx1"/>
              </a:solidFill>
            </a:endParaRP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9CF66DD-50A8-501D-9113-B7253152393B}"/>
              </a:ext>
            </a:extLst>
          </p:cNvPr>
          <p:cNvCxnSpPr/>
          <p:nvPr/>
        </p:nvCxnSpPr>
        <p:spPr>
          <a:xfrm flipH="1">
            <a:off x="46375" y="2513303"/>
            <a:ext cx="91246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73D5AD7A-5053-90D5-202F-60D51B9E982D}"/>
              </a:ext>
            </a:extLst>
          </p:cNvPr>
          <p:cNvCxnSpPr/>
          <p:nvPr/>
        </p:nvCxnSpPr>
        <p:spPr>
          <a:xfrm flipH="1">
            <a:off x="108767" y="4169487"/>
            <a:ext cx="91246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ilindro 66">
            <a:extLst>
              <a:ext uri="{FF2B5EF4-FFF2-40B4-BE49-F238E27FC236}">
                <a16:creationId xmlns:a16="http://schemas.microsoft.com/office/drawing/2014/main" id="{CA9E6A55-9777-1592-8F09-FC54FF9E9A40}"/>
              </a:ext>
            </a:extLst>
          </p:cNvPr>
          <p:cNvSpPr/>
          <p:nvPr/>
        </p:nvSpPr>
        <p:spPr>
          <a:xfrm>
            <a:off x="8234897" y="1432939"/>
            <a:ext cx="936104" cy="619919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u="sng" dirty="0"/>
              <a:t>Cobrança Bradesco</a:t>
            </a:r>
          </a:p>
        </p:txBody>
      </p:sp>
      <p:cxnSp>
        <p:nvCxnSpPr>
          <p:cNvPr id="68" name="Conector angulado 58">
            <a:extLst>
              <a:ext uri="{FF2B5EF4-FFF2-40B4-BE49-F238E27FC236}">
                <a16:creationId xmlns:a16="http://schemas.microsoft.com/office/drawing/2014/main" id="{8C2F569C-FFA7-1401-DCFD-0B782FB8BD44}"/>
              </a:ext>
            </a:extLst>
          </p:cNvPr>
          <p:cNvCxnSpPr>
            <a:stCxn id="67" idx="3"/>
            <a:endCxn id="2" idx="3"/>
          </p:cNvCxnSpPr>
          <p:nvPr/>
        </p:nvCxnSpPr>
        <p:spPr>
          <a:xfrm rot="5400000">
            <a:off x="5975497" y="3182983"/>
            <a:ext cx="3857579" cy="1597329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do 30">
            <a:extLst>
              <a:ext uri="{FF2B5EF4-FFF2-40B4-BE49-F238E27FC236}">
                <a16:creationId xmlns:a16="http://schemas.microsoft.com/office/drawing/2014/main" id="{2489EA69-96BC-D8D1-2FEE-F1CCC08093F2}"/>
              </a:ext>
            </a:extLst>
          </p:cNvPr>
          <p:cNvCxnSpPr>
            <a:stCxn id="25" idx="3"/>
            <a:endCxn id="71" idx="1"/>
          </p:cNvCxnSpPr>
          <p:nvPr/>
        </p:nvCxnSpPr>
        <p:spPr>
          <a:xfrm rot="5400000">
            <a:off x="2554820" y="3546403"/>
            <a:ext cx="661306" cy="8798"/>
          </a:xfrm>
          <a:prstGeom prst="bentConnector3">
            <a:avLst>
              <a:gd name="adj1" fmla="val 1905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DDFB0E12-897B-F619-0A20-BEE182F2E604}"/>
              </a:ext>
            </a:extLst>
          </p:cNvPr>
          <p:cNvSpPr txBox="1"/>
          <p:nvPr/>
        </p:nvSpPr>
        <p:spPr>
          <a:xfrm>
            <a:off x="1125677" y="2724259"/>
            <a:ext cx="1333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FF0000"/>
                </a:solidFill>
              </a:rPr>
              <a:t>Via VAN BRADESCO</a:t>
            </a:r>
          </a:p>
        </p:txBody>
      </p:sp>
      <p:sp>
        <p:nvSpPr>
          <p:cNvPr id="71" name="Cilindro 70">
            <a:extLst>
              <a:ext uri="{FF2B5EF4-FFF2-40B4-BE49-F238E27FC236}">
                <a16:creationId xmlns:a16="http://schemas.microsoft.com/office/drawing/2014/main" id="{90682BDC-EAC9-63CD-495C-E1DAD6EDFB4F}"/>
              </a:ext>
            </a:extLst>
          </p:cNvPr>
          <p:cNvSpPr/>
          <p:nvPr/>
        </p:nvSpPr>
        <p:spPr>
          <a:xfrm>
            <a:off x="2413022" y="3881455"/>
            <a:ext cx="936104" cy="685764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CNAB 400 – Posição de Carteira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979C4DE-DF86-4FCE-224F-D77B1AE4EB58}"/>
              </a:ext>
            </a:extLst>
          </p:cNvPr>
          <p:cNvSpPr txBox="1"/>
          <p:nvPr/>
        </p:nvSpPr>
        <p:spPr>
          <a:xfrm>
            <a:off x="3054200" y="3260873"/>
            <a:ext cx="2232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i="1" u="sng" dirty="0"/>
              <a:t>*Os títulos serão registrados na Carteira </a:t>
            </a:r>
            <a:r>
              <a:rPr lang="pt-BR" sz="1050" b="1" i="1" u="sng" dirty="0" err="1"/>
              <a:t>adminisrada</a:t>
            </a:r>
            <a:r>
              <a:rPr lang="pt-BR" sz="1050" b="1" i="1" u="sng" dirty="0"/>
              <a:t>.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AE60F00B-803A-5769-FB16-67664CEBCAEC}"/>
              </a:ext>
            </a:extLst>
          </p:cNvPr>
          <p:cNvSpPr txBox="1"/>
          <p:nvPr/>
        </p:nvSpPr>
        <p:spPr>
          <a:xfrm>
            <a:off x="2402235" y="2337983"/>
            <a:ext cx="110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DAC (D+0)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85EDD7B4-D4A3-4FAF-307D-477FAD6ECB90}"/>
              </a:ext>
            </a:extLst>
          </p:cNvPr>
          <p:cNvSpPr txBox="1"/>
          <p:nvPr/>
        </p:nvSpPr>
        <p:spPr>
          <a:xfrm>
            <a:off x="3357924" y="3979242"/>
            <a:ext cx="110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DAC (D+1)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7981094B-9BF5-8676-B163-52A1119137AF}"/>
              </a:ext>
            </a:extLst>
          </p:cNvPr>
          <p:cNvSpPr txBox="1"/>
          <p:nvPr/>
        </p:nvSpPr>
        <p:spPr>
          <a:xfrm>
            <a:off x="79984" y="2310840"/>
            <a:ext cx="110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CEDENTE (D+30)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911A17C-25EE-A09F-246F-C9ED341A090A}"/>
              </a:ext>
            </a:extLst>
          </p:cNvPr>
          <p:cNvSpPr txBox="1"/>
          <p:nvPr/>
        </p:nvSpPr>
        <p:spPr>
          <a:xfrm>
            <a:off x="153180" y="4563643"/>
            <a:ext cx="110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CEDENTE (D+1) </a:t>
            </a:r>
          </a:p>
        </p:txBody>
      </p:sp>
      <p:sp>
        <p:nvSpPr>
          <p:cNvPr id="77" name="Cilindro 76">
            <a:extLst>
              <a:ext uri="{FF2B5EF4-FFF2-40B4-BE49-F238E27FC236}">
                <a16:creationId xmlns:a16="http://schemas.microsoft.com/office/drawing/2014/main" id="{9760BEF4-10C1-9B6C-C0D6-CB261D3D246C}"/>
              </a:ext>
            </a:extLst>
          </p:cNvPr>
          <p:cNvSpPr/>
          <p:nvPr/>
        </p:nvSpPr>
        <p:spPr>
          <a:xfrm>
            <a:off x="180774" y="4869525"/>
            <a:ext cx="958226" cy="684870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CNAB 400 – Posição de Carteira ADM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F35B258F-2D53-99F1-854B-46BA2BC4BEA3}"/>
              </a:ext>
            </a:extLst>
          </p:cNvPr>
          <p:cNvSpPr txBox="1"/>
          <p:nvPr/>
        </p:nvSpPr>
        <p:spPr>
          <a:xfrm>
            <a:off x="1082752" y="4011053"/>
            <a:ext cx="110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CEDENTE (D+0)</a:t>
            </a:r>
          </a:p>
        </p:txBody>
      </p:sp>
      <p:cxnSp>
        <p:nvCxnSpPr>
          <p:cNvPr id="79" name="Conector angulado 4">
            <a:extLst>
              <a:ext uri="{FF2B5EF4-FFF2-40B4-BE49-F238E27FC236}">
                <a16:creationId xmlns:a16="http://schemas.microsoft.com/office/drawing/2014/main" id="{68314809-E085-0B7F-32F3-E46A7F8D9990}"/>
              </a:ext>
            </a:extLst>
          </p:cNvPr>
          <p:cNvCxnSpPr>
            <a:endCxn id="64" idx="4"/>
          </p:cNvCxnSpPr>
          <p:nvPr/>
        </p:nvCxnSpPr>
        <p:spPr>
          <a:xfrm rot="10800000" flipV="1">
            <a:off x="2052982" y="3233779"/>
            <a:ext cx="822670" cy="503660"/>
          </a:xfrm>
          <a:prstGeom prst="bentConnector3">
            <a:avLst>
              <a:gd name="adj1" fmla="val 41543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BB9D7596-3EF1-B9F4-5171-E271A8AF7DFF}"/>
              </a:ext>
            </a:extLst>
          </p:cNvPr>
          <p:cNvSpPr txBox="1"/>
          <p:nvPr/>
        </p:nvSpPr>
        <p:spPr>
          <a:xfrm>
            <a:off x="1347628" y="4869060"/>
            <a:ext cx="1298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FF0000"/>
                </a:solidFill>
              </a:rPr>
              <a:t>Via VAN BRADESCO</a:t>
            </a:r>
          </a:p>
        </p:txBody>
      </p:sp>
      <p:cxnSp>
        <p:nvCxnSpPr>
          <p:cNvPr id="81" name="Conector Angulado 3">
            <a:extLst>
              <a:ext uri="{FF2B5EF4-FFF2-40B4-BE49-F238E27FC236}">
                <a16:creationId xmlns:a16="http://schemas.microsoft.com/office/drawing/2014/main" id="{DC3B29F0-40A4-491E-4F45-044DD0B9BF7C}"/>
              </a:ext>
            </a:extLst>
          </p:cNvPr>
          <p:cNvCxnSpPr>
            <a:stCxn id="67" idx="3"/>
            <a:endCxn id="82" idx="4"/>
          </p:cNvCxnSpPr>
          <p:nvPr/>
        </p:nvCxnSpPr>
        <p:spPr>
          <a:xfrm rot="5400000">
            <a:off x="2576457" y="673692"/>
            <a:ext cx="4747326" cy="7505659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ilindro 81">
            <a:extLst>
              <a:ext uri="{FF2B5EF4-FFF2-40B4-BE49-F238E27FC236}">
                <a16:creationId xmlns:a16="http://schemas.microsoft.com/office/drawing/2014/main" id="{0DA09824-683D-5BE9-6890-FA768FF096EA}"/>
              </a:ext>
            </a:extLst>
          </p:cNvPr>
          <p:cNvSpPr/>
          <p:nvPr/>
        </p:nvSpPr>
        <p:spPr>
          <a:xfrm>
            <a:off x="261186" y="6512151"/>
            <a:ext cx="936104" cy="576064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Retorno Bancos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2D238E21-69D2-FA3A-6DD1-74FF4F4FBA63}"/>
              </a:ext>
            </a:extLst>
          </p:cNvPr>
          <p:cNvSpPr txBox="1"/>
          <p:nvPr/>
        </p:nvSpPr>
        <p:spPr>
          <a:xfrm>
            <a:off x="135432" y="6224120"/>
            <a:ext cx="110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CEDENTE (D+1) 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EB1C4022-D282-F615-17BB-DDB51A62F931}"/>
              </a:ext>
            </a:extLst>
          </p:cNvPr>
          <p:cNvSpPr txBox="1"/>
          <p:nvPr/>
        </p:nvSpPr>
        <p:spPr>
          <a:xfrm>
            <a:off x="1288930" y="6553083"/>
            <a:ext cx="1298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FF0000"/>
                </a:solidFill>
              </a:rPr>
              <a:t>Via VAN BRADESCO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CE3FF1DF-D80B-2911-0897-386B451ED9D5}"/>
              </a:ext>
            </a:extLst>
          </p:cNvPr>
          <p:cNvSpPr txBox="1"/>
          <p:nvPr/>
        </p:nvSpPr>
        <p:spPr>
          <a:xfrm>
            <a:off x="2316609" y="1410063"/>
            <a:ext cx="175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u="sng" dirty="0" err="1"/>
              <a:t>Pré-Cessão</a:t>
            </a:r>
            <a:r>
              <a:rPr lang="pt-BR" sz="1200" b="1" i="1" u="sng" dirty="0"/>
              <a:t>:</a:t>
            </a:r>
            <a:r>
              <a:rPr lang="pt-BR" sz="1200" b="1" i="1" dirty="0"/>
              <a:t> </a:t>
            </a:r>
            <a:r>
              <a:rPr lang="pt-BR" sz="1200" i="1" dirty="0"/>
              <a:t>Fundo valida </a:t>
            </a:r>
            <a:r>
              <a:rPr lang="pt-BR" sz="1200" i="1" dirty="0" err="1"/>
              <a:t>NFs</a:t>
            </a:r>
            <a:r>
              <a:rPr lang="pt-BR" sz="1200" i="1" dirty="0"/>
              <a:t> na base da NFE do Brasil.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DB9B3618-64D2-0CEE-E67A-986181899DC3}"/>
              </a:ext>
            </a:extLst>
          </p:cNvPr>
          <p:cNvSpPr txBox="1"/>
          <p:nvPr/>
        </p:nvSpPr>
        <p:spPr>
          <a:xfrm>
            <a:off x="268534" y="1361176"/>
            <a:ext cx="162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u="sng" dirty="0"/>
              <a:t>Premissa:</a:t>
            </a:r>
            <a:r>
              <a:rPr lang="pt-BR" sz="1200" b="1" i="1" dirty="0"/>
              <a:t> </a:t>
            </a:r>
            <a:r>
              <a:rPr lang="pt-BR" sz="1200" i="1" dirty="0"/>
              <a:t>Carga na base da NFE do Brasil para validação na SEFAZ.</a:t>
            </a:r>
          </a:p>
        </p:txBody>
      </p:sp>
      <p:cxnSp>
        <p:nvCxnSpPr>
          <p:cNvPr id="87" name="Conector de seta reta 68">
            <a:extLst>
              <a:ext uri="{FF2B5EF4-FFF2-40B4-BE49-F238E27FC236}">
                <a16:creationId xmlns:a16="http://schemas.microsoft.com/office/drawing/2014/main" id="{1D97C67D-CE0C-9477-CE12-14A31D17FCF1}"/>
              </a:ext>
            </a:extLst>
          </p:cNvPr>
          <p:cNvCxnSpPr/>
          <p:nvPr/>
        </p:nvCxnSpPr>
        <p:spPr>
          <a:xfrm>
            <a:off x="2843913" y="5285638"/>
            <a:ext cx="10226" cy="11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ilindro 87">
            <a:extLst>
              <a:ext uri="{FF2B5EF4-FFF2-40B4-BE49-F238E27FC236}">
                <a16:creationId xmlns:a16="http://schemas.microsoft.com/office/drawing/2014/main" id="{891F49A2-2D2E-AFAD-D72C-755EC7567882}"/>
              </a:ext>
            </a:extLst>
          </p:cNvPr>
          <p:cNvSpPr/>
          <p:nvPr/>
        </p:nvSpPr>
        <p:spPr>
          <a:xfrm>
            <a:off x="2427603" y="5406909"/>
            <a:ext cx="936104" cy="576064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Layout COBFLEX</a:t>
            </a:r>
          </a:p>
        </p:txBody>
      </p:sp>
      <p:cxnSp>
        <p:nvCxnSpPr>
          <p:cNvPr id="89" name="Conector de seta reta 68">
            <a:extLst>
              <a:ext uri="{FF2B5EF4-FFF2-40B4-BE49-F238E27FC236}">
                <a16:creationId xmlns:a16="http://schemas.microsoft.com/office/drawing/2014/main" id="{843CF1F0-3CD4-5E08-15E1-5DA4099CBCB1}"/>
              </a:ext>
            </a:extLst>
          </p:cNvPr>
          <p:cNvCxnSpPr/>
          <p:nvPr/>
        </p:nvCxnSpPr>
        <p:spPr>
          <a:xfrm>
            <a:off x="2931057" y="6010266"/>
            <a:ext cx="8451" cy="11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68">
            <a:extLst>
              <a:ext uri="{FF2B5EF4-FFF2-40B4-BE49-F238E27FC236}">
                <a16:creationId xmlns:a16="http://schemas.microsoft.com/office/drawing/2014/main" id="{268550F2-D5A7-984A-CB22-9C9988F1B5EA}"/>
              </a:ext>
            </a:extLst>
          </p:cNvPr>
          <p:cNvCxnSpPr/>
          <p:nvPr/>
        </p:nvCxnSpPr>
        <p:spPr>
          <a:xfrm flipH="1">
            <a:off x="6353578" y="5406909"/>
            <a:ext cx="4146" cy="501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1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t-BR" dirty="0">
                <a:latin typeface="Bradesco Sans Light" panose="00000400000000000000" pitchFamily="2" charset="0"/>
              </a:rPr>
              <a:t>Fonte: SASB e ICM1A</a:t>
            </a:r>
          </a:p>
        </p:txBody>
      </p:sp>
      <p:sp>
        <p:nvSpPr>
          <p:cNvPr id="12" name="Espaço Reservado para Texto 1">
            <a:extLst>
              <a:ext uri="{FF2B5EF4-FFF2-40B4-BE49-F238E27FC236}">
                <a16:creationId xmlns:a16="http://schemas.microsoft.com/office/drawing/2014/main" id="{E7464A09-ADE3-4306-B171-C51A1E3B7126}"/>
              </a:ext>
            </a:extLst>
          </p:cNvPr>
          <p:cNvSpPr txBox="1">
            <a:spLocks/>
          </p:cNvSpPr>
          <p:nvPr/>
        </p:nvSpPr>
        <p:spPr>
          <a:xfrm>
            <a:off x="676570" y="629484"/>
            <a:ext cx="8280000" cy="663053"/>
          </a:xfrm>
          <a:prstGeom prst="rect">
            <a:avLst/>
          </a:prstGeom>
          <a:noFill/>
        </p:spPr>
        <p:txBody>
          <a:bodyPr wrap="square" lIns="0" tIns="0" rIns="0" bIns="108000">
            <a:spAutoFit/>
          </a:bodyPr>
          <a:lstStyle>
            <a:lvl1pPr marL="0" indent="0" algn="l" rtl="0" eaLnBrk="1" fontAlgn="base" hangingPunct="1">
              <a:spcBef>
                <a:spcPts val="217"/>
              </a:spcBef>
              <a:spcAft>
                <a:spcPts val="217"/>
              </a:spcAft>
              <a:buFont typeface="Arial" pitchFamily="34" charset="0"/>
              <a:buNone/>
              <a:defRPr lang="pt-BR" sz="1600" b="1" kern="0" cap="all" dirty="0">
                <a:solidFill>
                  <a:srgbClr val="CC072F"/>
                </a:solidFill>
                <a:effectLst/>
                <a:latin typeface="Bradesco Sans" panose="00000500000000000000" pitchFamily="2" charset="0"/>
                <a:ea typeface="+mn-ea"/>
                <a:cs typeface="+mn-cs"/>
              </a:defRPr>
            </a:lvl1pPr>
            <a:lvl2pPr marL="385219" indent="-187451" algn="l" rtl="0" eaLnBrk="1" fontAlgn="base" hangingPunct="1">
              <a:spcBef>
                <a:spcPts val="217"/>
              </a:spcBef>
              <a:spcAft>
                <a:spcPts val="217"/>
              </a:spcAft>
              <a:buClr>
                <a:schemeClr val="accent1"/>
              </a:buClr>
              <a:buFont typeface="Arial" pitchFamily="34" charset="0"/>
              <a:buChar char="•"/>
              <a:defRPr sz="975">
                <a:solidFill>
                  <a:schemeClr val="accent2"/>
                </a:solidFill>
                <a:latin typeface="+mn-lt"/>
              </a:defRPr>
            </a:lvl2pPr>
            <a:lvl3pPr marL="582989" indent="-197768" algn="l" rtl="0" eaLnBrk="1" fontAlgn="base" hangingPunct="1">
              <a:spcBef>
                <a:spcPts val="217"/>
              </a:spcBef>
              <a:spcAft>
                <a:spcPts val="217"/>
              </a:spcAft>
              <a:buClr>
                <a:schemeClr val="accent1"/>
              </a:buClr>
              <a:buFont typeface="Trebuchet MS" pitchFamily="34" charset="0"/>
              <a:buChar char="—"/>
              <a:defRPr sz="975">
                <a:solidFill>
                  <a:schemeClr val="accent2"/>
                </a:solidFill>
                <a:latin typeface="+mn-lt"/>
              </a:defRPr>
            </a:lvl3pPr>
            <a:lvl4pPr marL="777318" indent="-192610" algn="l" rtl="0" eaLnBrk="1" fontAlgn="base" hangingPunct="1">
              <a:spcBef>
                <a:spcPts val="217"/>
              </a:spcBef>
              <a:spcAft>
                <a:spcPts val="217"/>
              </a:spcAft>
              <a:buClr>
                <a:schemeClr val="accent1"/>
              </a:buClr>
              <a:buFont typeface="Arial" pitchFamily="34" charset="0"/>
              <a:buChar char="•"/>
              <a:defRPr sz="975">
                <a:solidFill>
                  <a:schemeClr val="accent2"/>
                </a:solidFill>
                <a:latin typeface="+mn-lt"/>
              </a:defRPr>
            </a:lvl4pPr>
            <a:lvl5pPr marL="969927" indent="-192610" algn="l" rtl="0" eaLnBrk="1" fontAlgn="base" hangingPunct="1">
              <a:spcBef>
                <a:spcPts val="217"/>
              </a:spcBef>
              <a:spcAft>
                <a:spcPts val="217"/>
              </a:spcAft>
              <a:buClr>
                <a:schemeClr val="accent1"/>
              </a:buClr>
              <a:buFont typeface="Trebuchet MS" pitchFamily="34" charset="0"/>
              <a:buChar char="—"/>
              <a:tabLst/>
              <a:defRPr sz="975">
                <a:solidFill>
                  <a:schemeClr val="accent2"/>
                </a:solidFill>
                <a:latin typeface="+mn-lt"/>
              </a:defRPr>
            </a:lvl5pPr>
            <a:lvl6pPr marL="2724050" indent="-2476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67">
                <a:solidFill>
                  <a:schemeClr val="tx1"/>
                </a:solidFill>
                <a:latin typeface="+mn-lt"/>
              </a:defRPr>
            </a:lvl6pPr>
            <a:lvl7pPr marL="3219333" indent="-2476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67">
                <a:solidFill>
                  <a:schemeClr val="tx1"/>
                </a:solidFill>
                <a:latin typeface="+mn-lt"/>
              </a:defRPr>
            </a:lvl7pPr>
            <a:lvl8pPr marL="3714614" indent="-2476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67">
                <a:solidFill>
                  <a:schemeClr val="tx1"/>
                </a:solidFill>
                <a:latin typeface="+mn-lt"/>
              </a:defRPr>
            </a:lvl8pPr>
            <a:lvl9pPr marL="4209896" indent="-2476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3600" dirty="0"/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2046541237"/>
      </p:ext>
    </p:extLst>
  </p:cSld>
  <p:clrMapOvr>
    <a:masterClrMapping/>
  </p:clrMapOvr>
</p:sld>
</file>

<file path=ppt/theme/theme1.xml><?xml version="1.0" encoding="utf-8"?>
<a:theme xmlns:a="http://schemas.openxmlformats.org/drawingml/2006/main" name="2_BBI">
  <a:themeElements>
    <a:clrScheme name="BBI 2022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CC092F"/>
      </a:accent1>
      <a:accent2>
        <a:srgbClr val="5B080C"/>
      </a:accent2>
      <a:accent3>
        <a:srgbClr val="8A0007"/>
      </a:accent3>
      <a:accent4>
        <a:srgbClr val="19416E"/>
      </a:accent4>
      <a:accent5>
        <a:srgbClr val="0078B7"/>
      </a:accent5>
      <a:accent6>
        <a:srgbClr val="48CAE1"/>
      </a:accent6>
      <a:hlink>
        <a:srgbClr val="300A84"/>
      </a:hlink>
      <a:folHlink>
        <a:srgbClr val="560CAB"/>
      </a:folHlink>
    </a:clrScheme>
    <a:fontScheme name="BBI">
      <a:majorFont>
        <a:latin typeface="Bradesco Sans SemiBold"/>
        <a:ea typeface=""/>
        <a:cs typeface=""/>
      </a:majorFont>
      <a:minorFont>
        <a:latin typeface="Bradesco Sans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85000"/>
          </a:schemeClr>
        </a:solidFill>
        <a:ln w="3175">
          <a:noFill/>
          <a:headEnd type="none" w="sm" len="sm"/>
          <a:tailEnd w="sm" len="sm"/>
        </a:ln>
      </a:spPr>
      <a:bodyPr rtlCol="0" anchor="ctr"/>
      <a:lstStyle>
        <a:defPPr algn="ctr">
          <a:defRPr sz="900" dirty="0">
            <a:solidFill>
              <a:schemeClr val="tx2"/>
            </a:solidFill>
            <a:latin typeface="Bradesco Sans" panose="000005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  <a:headEnd type="none" w="sm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indent="-108000">
          <a:spcAft>
            <a:spcPts val="800"/>
          </a:spcAft>
          <a:defRPr sz="900" dirty="0" err="1" smtClean="0">
            <a:solidFill>
              <a:schemeClr val="tx2"/>
            </a:solidFill>
            <a:latin typeface="Bradesco Sans" panose="00000500000000000000" pitchFamily="2" charset="0"/>
          </a:defRPr>
        </a:defPPr>
      </a:lstStyle>
    </a:txDef>
  </a:objectDefaults>
  <a:extraClrSchemeLst>
    <a:extraClrScheme>
      <a:clrScheme name="VIDEOLAR INSTITUCIO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LAR INSTITUCIO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LAR INSTITUCIO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LAR INSTITUCIO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LAR INSTITUCIO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LAR INSTITUCIO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LAR INSTITUCIO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LAR INSTITUCIO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LAR INSTITUCIO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LAR INSTITUCIO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LAR INSTITUCIO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LAR INSTITUCIO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46785CEFE6A643927F21232190147A" ma:contentTypeVersion="10" ma:contentTypeDescription="Crie um novo documento." ma:contentTypeScope="" ma:versionID="9c26ef6263cc0d3d90dbcc63a96c2fbf">
  <xsd:schema xmlns:xsd="http://www.w3.org/2001/XMLSchema" xmlns:xs="http://www.w3.org/2001/XMLSchema" xmlns:p="http://schemas.microsoft.com/office/2006/metadata/properties" xmlns:ns3="1084bde1-2c22-4fcb-8c6c-1d5c8114f49e" xmlns:ns4="ad14e174-d7a9-41ea-90ef-4173764021f7" targetNamespace="http://schemas.microsoft.com/office/2006/metadata/properties" ma:root="true" ma:fieldsID="da2ba8f482cceaf81167070e13e49e41" ns3:_="" ns4:_="">
    <xsd:import namespace="1084bde1-2c22-4fcb-8c6c-1d5c8114f49e"/>
    <xsd:import namespace="ad14e174-d7a9-41ea-90ef-4173764021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APRESENTACAO" minOccurs="0"/>
                <xsd:element ref="ns3:RAZAOSOCIAL" minOccurs="0"/>
                <xsd:element ref="ns3:CELULAR MONIT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4bde1-2c22-4fcb-8c6c-1d5c8114f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PRESENTACAO" ma:index="13" nillable="true" ma:displayName="APRESENTACAO" ma:internalName="APRESENTACAO">
      <xsd:simpleType>
        <xsd:restriction base="dms:Text"/>
      </xsd:simpleType>
    </xsd:element>
    <xsd:element name="RAZAOSOCIAL" ma:index="14" nillable="true" ma:displayName="RAZAOSOCIAL" ma:internalName="RAZAOSOCIAL">
      <xsd:simpleType>
        <xsd:restriction base="dms:Text"/>
      </xsd:simpleType>
    </xsd:element>
    <xsd:element name="CELULAR MONIT" ma:index="15" nillable="true" ma:displayName="CELULAR MONIT" ma:internalName="CELULAR_x0020_MONIT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4e174-d7a9-41ea-90ef-4173764021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B05E62-9824-4C74-AB86-37B72845C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4bde1-2c22-4fcb-8c6c-1d5c8114f49e"/>
    <ds:schemaRef ds:uri="ad14e174-d7a9-41ea-90ef-4173764021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0D8D80-167E-4FBE-B882-4BF926303B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89237</TotalTime>
  <Words>472</Words>
  <Application>Microsoft Office PowerPoint</Application>
  <PresentationFormat>Apresentação na tela (4:3)</PresentationFormat>
  <Paragraphs>130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8" baseType="lpstr">
      <vt:lpstr>Verdana</vt:lpstr>
      <vt:lpstr>Bradesco Sans SemiBold</vt:lpstr>
      <vt:lpstr>Bradesco Sans Light</vt:lpstr>
      <vt:lpstr>Arial</vt:lpstr>
      <vt:lpstr>TT Norms Regular</vt:lpstr>
      <vt:lpstr>Trebuchet MS</vt:lpstr>
      <vt:lpstr>Segoe UI</vt:lpstr>
      <vt:lpstr>Calibri</vt:lpstr>
      <vt:lpstr>Bradesco Sans</vt:lpstr>
      <vt:lpstr>Bradesco Sans Thin</vt:lpstr>
      <vt:lpstr>2_BBI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Visão Geral do Bradesco BBI</dc:title>
  <dc:creator>Israel Cordeiro</dc:creator>
  <cp:lastModifiedBy>CHRISTINA MOREIRA GRASSI</cp:lastModifiedBy>
  <cp:revision>5489</cp:revision>
  <cp:lastPrinted>2022-08-24T17:22:34Z</cp:lastPrinted>
  <dcterms:created xsi:type="dcterms:W3CDTF">2013-03-12T20:44:42Z</dcterms:created>
  <dcterms:modified xsi:type="dcterms:W3CDTF">2024-08-21T23:14:37Z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fed9c9-9e02-402c-91c6-79672c367b2e_Enabled">
    <vt:lpwstr>true</vt:lpwstr>
  </property>
  <property fmtid="{D5CDD505-2E9C-101B-9397-08002B2CF9AE}" pid="3" name="MSIP_Label_d3fed9c9-9e02-402c-91c6-79672c367b2e_SetDate">
    <vt:lpwstr>2022-02-25T17:19:48Z</vt:lpwstr>
  </property>
  <property fmtid="{D5CDD505-2E9C-101B-9397-08002B2CF9AE}" pid="4" name="MSIP_Label_d3fed9c9-9e02-402c-91c6-79672c367b2e_Method">
    <vt:lpwstr>Standard</vt:lpwstr>
  </property>
  <property fmtid="{D5CDD505-2E9C-101B-9397-08002B2CF9AE}" pid="5" name="MSIP_Label_d3fed9c9-9e02-402c-91c6-79672c367b2e_Name">
    <vt:lpwstr>d3fed9c9-9e02-402c-91c6-79672c367b2e</vt:lpwstr>
  </property>
  <property fmtid="{D5CDD505-2E9C-101B-9397-08002B2CF9AE}" pid="6" name="MSIP_Label_d3fed9c9-9e02-402c-91c6-79672c367b2e_SiteId">
    <vt:lpwstr>ccd25372-eb59-436a-ad74-78a49d784cf3</vt:lpwstr>
  </property>
  <property fmtid="{D5CDD505-2E9C-101B-9397-08002B2CF9AE}" pid="7" name="MSIP_Label_d3fed9c9-9e02-402c-91c6-79672c367b2e_ActionId">
    <vt:lpwstr>7754028f-6500-412d-a3c8-a57f8c792818</vt:lpwstr>
  </property>
  <property fmtid="{D5CDD505-2E9C-101B-9397-08002B2CF9AE}" pid="8" name="MSIP_Label_d3fed9c9-9e02-402c-91c6-79672c367b2e_ContentBits">
    <vt:lpwstr>0</vt:lpwstr>
  </property>
  <property fmtid="{D5CDD505-2E9C-101B-9397-08002B2CF9AE}" pid="9" name="ContentTypeId">
    <vt:lpwstr>0x0101003346785CEFE6A643927F21232190147A</vt:lpwstr>
  </property>
</Properties>
</file>